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notesMasterIdLst>
    <p:notesMasterId r:id="rId102"/>
  </p:notesMasterIdLst>
  <p:sldIdLst>
    <p:sldId id="256" r:id="rId2"/>
    <p:sldId id="745" r:id="rId3"/>
    <p:sldId id="744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572" r:id="rId15"/>
    <p:sldId id="567" r:id="rId16"/>
    <p:sldId id="555" r:id="rId17"/>
    <p:sldId id="556" r:id="rId18"/>
    <p:sldId id="573" r:id="rId19"/>
    <p:sldId id="575" r:id="rId20"/>
    <p:sldId id="576" r:id="rId21"/>
    <p:sldId id="577" r:id="rId22"/>
    <p:sldId id="578" r:id="rId23"/>
    <p:sldId id="579" r:id="rId24"/>
    <p:sldId id="582" r:id="rId25"/>
    <p:sldId id="580" r:id="rId26"/>
    <p:sldId id="581" r:id="rId27"/>
    <p:sldId id="670" r:id="rId28"/>
    <p:sldId id="598" r:id="rId29"/>
    <p:sldId id="599" r:id="rId30"/>
    <p:sldId id="600" r:id="rId31"/>
    <p:sldId id="604" r:id="rId32"/>
    <p:sldId id="601" r:id="rId33"/>
    <p:sldId id="605" r:id="rId34"/>
    <p:sldId id="606" r:id="rId35"/>
    <p:sldId id="607" r:id="rId36"/>
    <p:sldId id="762" r:id="rId37"/>
    <p:sldId id="773" r:id="rId38"/>
    <p:sldId id="774" r:id="rId39"/>
    <p:sldId id="612" r:id="rId40"/>
    <p:sldId id="619" r:id="rId41"/>
    <p:sldId id="622" r:id="rId42"/>
    <p:sldId id="750" r:id="rId43"/>
    <p:sldId id="751" r:id="rId44"/>
    <p:sldId id="752" r:id="rId45"/>
    <p:sldId id="753" r:id="rId46"/>
    <p:sldId id="754" r:id="rId47"/>
    <p:sldId id="755" r:id="rId48"/>
    <p:sldId id="756" r:id="rId49"/>
    <p:sldId id="757" r:id="rId50"/>
    <p:sldId id="643" r:id="rId51"/>
    <p:sldId id="558" r:id="rId52"/>
    <p:sldId id="626" r:id="rId53"/>
    <p:sldId id="627" r:id="rId54"/>
    <p:sldId id="628" r:id="rId55"/>
    <p:sldId id="632" r:id="rId56"/>
    <p:sldId id="669" r:id="rId57"/>
    <p:sldId id="636" r:id="rId58"/>
    <p:sldId id="641" r:id="rId59"/>
    <p:sldId id="666" r:id="rId60"/>
    <p:sldId id="652" r:id="rId61"/>
    <p:sldId id="654" r:id="rId62"/>
    <p:sldId id="668" r:id="rId63"/>
    <p:sldId id="700" r:id="rId64"/>
    <p:sldId id="671" r:id="rId65"/>
    <p:sldId id="672" r:id="rId66"/>
    <p:sldId id="673" r:id="rId67"/>
    <p:sldId id="674" r:id="rId68"/>
    <p:sldId id="680" r:id="rId69"/>
    <p:sldId id="682" r:id="rId70"/>
    <p:sldId id="683" r:id="rId71"/>
    <p:sldId id="689" r:id="rId72"/>
    <p:sldId id="690" r:id="rId73"/>
    <p:sldId id="747" r:id="rId74"/>
    <p:sldId id="701" r:id="rId75"/>
    <p:sldId id="694" r:id="rId76"/>
    <p:sldId id="788" r:id="rId77"/>
    <p:sldId id="696" r:id="rId78"/>
    <p:sldId id="805" r:id="rId79"/>
    <p:sldId id="728" r:id="rId80"/>
    <p:sldId id="702" r:id="rId81"/>
    <p:sldId id="729" r:id="rId82"/>
    <p:sldId id="730" r:id="rId83"/>
    <p:sldId id="705" r:id="rId84"/>
    <p:sldId id="806" r:id="rId85"/>
    <p:sldId id="807" r:id="rId86"/>
    <p:sldId id="721" r:id="rId87"/>
    <p:sldId id="809" r:id="rId88"/>
    <p:sldId id="812" r:id="rId89"/>
    <p:sldId id="738" r:id="rId90"/>
    <p:sldId id="737" r:id="rId91"/>
    <p:sldId id="810" r:id="rId92"/>
    <p:sldId id="736" r:id="rId93"/>
    <p:sldId id="777" r:id="rId94"/>
    <p:sldId id="811" r:id="rId95"/>
    <p:sldId id="804" r:id="rId96"/>
    <p:sldId id="789" r:id="rId97"/>
    <p:sldId id="790" r:id="rId98"/>
    <p:sldId id="791" r:id="rId99"/>
    <p:sldId id="796" r:id="rId100"/>
    <p:sldId id="799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901"/>
    <a:srgbClr val="ADD05D"/>
    <a:srgbClr val="B7CA61"/>
    <a:srgbClr val="80BD01"/>
    <a:srgbClr val="7AA10E"/>
    <a:srgbClr val="92B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85" autoAdjust="0"/>
    <p:restoredTop sz="93728" autoAdjust="0"/>
  </p:normalViewPr>
  <p:slideViewPr>
    <p:cSldViewPr snapToGrid="0" snapToObjects="1">
      <p:cViewPr varScale="1">
        <p:scale>
          <a:sx n="64" d="100"/>
          <a:sy n="64" d="100"/>
        </p:scale>
        <p:origin x="36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A79C8A-7B3E-4F15-A033-9AB0C5F535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98FE13A-CA6A-48A2-AE8F-30C7E6AD1E40}">
      <dgm:prSet phldrT="[文字]"/>
      <dgm:spPr/>
      <dgm:t>
        <a:bodyPr lIns="0" tIns="0" rIns="0" bIns="0"/>
        <a:lstStyle/>
        <a:p>
          <a:r>
            <a:rPr lang="zh-TW" altLang="en-US" b="1" dirty="0" smtClean="0"/>
            <a:t>物件：車</a:t>
          </a:r>
          <a:endParaRPr lang="zh-TW" altLang="en-US" b="1" dirty="0"/>
        </a:p>
      </dgm:t>
    </dgm:pt>
    <dgm:pt modelId="{5B841B86-9BCC-462F-993A-3FC28A54606B}" type="parTrans" cxnId="{477E23D2-54FD-48F9-88C2-8CC923A5EE30}">
      <dgm:prSet/>
      <dgm:spPr/>
      <dgm:t>
        <a:bodyPr/>
        <a:lstStyle/>
        <a:p>
          <a:endParaRPr lang="zh-TW" altLang="en-US"/>
        </a:p>
      </dgm:t>
    </dgm:pt>
    <dgm:pt modelId="{2D4D1710-F3C9-461F-8B97-8A8869A6CA4C}" type="sibTrans" cxnId="{477E23D2-54FD-48F9-88C2-8CC923A5EE30}">
      <dgm:prSet/>
      <dgm:spPr/>
      <dgm:t>
        <a:bodyPr/>
        <a:lstStyle/>
        <a:p>
          <a:endParaRPr lang="zh-TW" altLang="en-US"/>
        </a:p>
      </dgm:t>
    </dgm:pt>
    <dgm:pt modelId="{A6EA7DD0-21B9-49E2-A927-2077C6D1F842}">
      <dgm:prSet phldrT="[文字]"/>
      <dgm:spPr/>
      <dgm:t>
        <a:bodyPr/>
        <a:lstStyle/>
        <a:p>
          <a:r>
            <a:rPr lang="zh-TW" altLang="en-US" b="1" dirty="0" smtClean="0"/>
            <a:t>屬性</a:t>
          </a:r>
          <a:endParaRPr lang="zh-TW" altLang="en-US" b="1" dirty="0"/>
        </a:p>
      </dgm:t>
    </dgm:pt>
    <dgm:pt modelId="{3042CCE1-8D8F-4743-9323-DECC44EB3BDA}" type="parTrans" cxnId="{BCFE7287-3A5D-46DE-9C50-71156E79C8B3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1860E674-D210-4C9E-87FC-4FF516F59008}" type="sibTrans" cxnId="{BCFE7287-3A5D-46DE-9C50-71156E79C8B3}">
      <dgm:prSet/>
      <dgm:spPr/>
      <dgm:t>
        <a:bodyPr/>
        <a:lstStyle/>
        <a:p>
          <a:endParaRPr lang="zh-TW" altLang="en-US"/>
        </a:p>
      </dgm:t>
    </dgm:pt>
    <dgm:pt modelId="{0D08C401-B395-4216-A1F7-2A72A3299F1F}">
      <dgm:prSet phldrT="[文字]"/>
      <dgm:spPr/>
      <dgm:t>
        <a:bodyPr/>
        <a:lstStyle/>
        <a:p>
          <a:r>
            <a:rPr lang="zh-TW" altLang="en-US" b="1" dirty="0" smtClean="0"/>
            <a:t>車</a:t>
          </a:r>
          <a:r>
            <a:rPr lang="en-US" altLang="zh-TW" b="1" dirty="0" smtClean="0"/>
            <a:t>.</a:t>
          </a:r>
          <a:r>
            <a:rPr lang="zh-TW" altLang="en-US" b="1" dirty="0" smtClean="0"/>
            <a:t>顏色</a:t>
          </a:r>
          <a:r>
            <a:rPr lang="en-US" altLang="zh-TW" b="1" dirty="0" smtClean="0"/>
            <a:t>=</a:t>
          </a:r>
          <a:r>
            <a:rPr lang="zh-TW" altLang="en-US" b="1" dirty="0" smtClean="0"/>
            <a:t>紅</a:t>
          </a:r>
          <a:endParaRPr lang="en-US" altLang="zh-TW" b="1" dirty="0" smtClean="0"/>
        </a:p>
      </dgm:t>
    </dgm:pt>
    <dgm:pt modelId="{EC56F947-230A-4CDD-8AF8-C3CA3DFDCA06}" type="parTrans" cxnId="{A0793EB8-0616-47CE-AB93-DB2FC072BE40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B08155F9-29F8-419E-BB46-62DEB01A0149}" type="sibTrans" cxnId="{A0793EB8-0616-47CE-AB93-DB2FC072BE40}">
      <dgm:prSet/>
      <dgm:spPr/>
      <dgm:t>
        <a:bodyPr/>
        <a:lstStyle/>
        <a:p>
          <a:endParaRPr lang="zh-TW" altLang="en-US"/>
        </a:p>
      </dgm:t>
    </dgm:pt>
    <dgm:pt modelId="{1733986E-9434-404A-80AE-F29CDD8DA1B4}">
      <dgm:prSet phldrT="[文字]"/>
      <dgm:spPr/>
      <dgm:t>
        <a:bodyPr/>
        <a:lstStyle/>
        <a:p>
          <a:r>
            <a:rPr lang="zh-TW" altLang="en-US" b="1" dirty="0" smtClean="0"/>
            <a:t>方法</a:t>
          </a:r>
          <a:endParaRPr lang="zh-TW" altLang="en-US" b="1" dirty="0"/>
        </a:p>
      </dgm:t>
    </dgm:pt>
    <dgm:pt modelId="{BBA6DAA6-0E94-44C9-B09E-EB48941AF5BE}" type="parTrans" cxnId="{C4C2241A-D5B7-464B-8D4A-E2CFBDF82859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41BE4709-A9D6-4F07-85DB-BE1DA91F0B34}" type="sibTrans" cxnId="{C4C2241A-D5B7-464B-8D4A-E2CFBDF82859}">
      <dgm:prSet/>
      <dgm:spPr/>
      <dgm:t>
        <a:bodyPr/>
        <a:lstStyle/>
        <a:p>
          <a:endParaRPr lang="zh-TW" altLang="en-US"/>
        </a:p>
      </dgm:t>
    </dgm:pt>
    <dgm:pt modelId="{5CC73EAA-7E5F-4564-8E9E-573295AA6A5C}">
      <dgm:prSet phldrT="[文字]"/>
      <dgm:spPr/>
      <dgm:t>
        <a:bodyPr/>
        <a:lstStyle/>
        <a:p>
          <a:r>
            <a:rPr lang="zh-TW" altLang="en-US" b="1" dirty="0" smtClean="0"/>
            <a:t>車</a:t>
          </a:r>
          <a:r>
            <a:rPr lang="en-US" altLang="zh-TW" b="1" dirty="0" smtClean="0"/>
            <a:t>.</a:t>
          </a:r>
          <a:r>
            <a:rPr lang="zh-TW" altLang="en-US" b="1" dirty="0" smtClean="0"/>
            <a:t>轉向</a:t>
          </a:r>
          <a:r>
            <a:rPr lang="en-US" altLang="zh-TW" b="1" dirty="0" smtClean="0"/>
            <a:t>(</a:t>
          </a:r>
          <a:r>
            <a:rPr lang="zh-TW" altLang="en-US" b="1" dirty="0" smtClean="0"/>
            <a:t>右</a:t>
          </a:r>
          <a:r>
            <a:rPr lang="en-US" altLang="zh-TW" b="1" dirty="0" smtClean="0"/>
            <a:t>)</a:t>
          </a:r>
          <a:endParaRPr lang="zh-TW" altLang="en-US" b="1" dirty="0"/>
        </a:p>
      </dgm:t>
    </dgm:pt>
    <dgm:pt modelId="{D51A87D7-1F84-4DD4-892D-7F74D2E7DD0C}" type="parTrans" cxnId="{B70E9F6A-D751-44A6-88FF-8E5EE21C7C32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76E8DD6E-D52B-4AB4-AF1A-0D7C83BF1EAB}" type="sibTrans" cxnId="{B70E9F6A-D751-44A6-88FF-8E5EE21C7C32}">
      <dgm:prSet/>
      <dgm:spPr/>
      <dgm:t>
        <a:bodyPr/>
        <a:lstStyle/>
        <a:p>
          <a:endParaRPr lang="zh-TW" altLang="en-US"/>
        </a:p>
      </dgm:t>
    </dgm:pt>
    <dgm:pt modelId="{6173A9D5-7571-4AEA-AFC0-752CB9505FAC}">
      <dgm:prSet/>
      <dgm:spPr/>
      <dgm:t>
        <a:bodyPr/>
        <a:lstStyle/>
        <a:p>
          <a:r>
            <a:rPr lang="zh-TW" altLang="en-US" b="1" dirty="0" smtClean="0"/>
            <a:t>車</a:t>
          </a:r>
          <a:r>
            <a:rPr lang="en-US" altLang="zh-TW" b="1" dirty="0" smtClean="0"/>
            <a:t>.</a:t>
          </a:r>
          <a:r>
            <a:rPr lang="zh-TW" altLang="en-US" b="1" dirty="0" smtClean="0"/>
            <a:t>扭力</a:t>
          </a:r>
          <a:r>
            <a:rPr lang="en-US" altLang="zh-TW" b="1" dirty="0" smtClean="0"/>
            <a:t>=80</a:t>
          </a:r>
          <a:endParaRPr lang="zh-TW" altLang="en-US" b="1" dirty="0"/>
        </a:p>
      </dgm:t>
    </dgm:pt>
    <dgm:pt modelId="{D91722E8-7951-4848-B03A-7A9AAB2E0990}" type="parTrans" cxnId="{5F493F47-2B67-4A44-8120-D6B297AFBA6F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FDBA17B8-33FE-4282-83EF-6609DCAE4ACB}" type="sibTrans" cxnId="{5F493F47-2B67-4A44-8120-D6B297AFBA6F}">
      <dgm:prSet/>
      <dgm:spPr/>
      <dgm:t>
        <a:bodyPr/>
        <a:lstStyle/>
        <a:p>
          <a:endParaRPr lang="zh-TW" altLang="en-US"/>
        </a:p>
      </dgm:t>
    </dgm:pt>
    <dgm:pt modelId="{A6EDEA4C-4A6C-4B7E-B150-156F44A34E60}">
      <dgm:prSet phldrT="[文字]"/>
      <dgm:spPr/>
      <dgm:t>
        <a:bodyPr/>
        <a:lstStyle/>
        <a:p>
          <a:r>
            <a:rPr lang="zh-TW" altLang="en-US" b="1" dirty="0" smtClean="0"/>
            <a:t>車</a:t>
          </a:r>
          <a:r>
            <a:rPr lang="en-US" altLang="zh-TW" b="1" dirty="0" smtClean="0"/>
            <a:t>.</a:t>
          </a:r>
          <a:r>
            <a:rPr lang="zh-TW" altLang="en-US" b="1" dirty="0" smtClean="0"/>
            <a:t>加速</a:t>
          </a:r>
          <a:r>
            <a:rPr lang="en-US" altLang="zh-TW" b="1" dirty="0" smtClean="0"/>
            <a:t>(20)</a:t>
          </a:r>
          <a:endParaRPr lang="zh-TW" altLang="en-US" b="1" dirty="0"/>
        </a:p>
      </dgm:t>
    </dgm:pt>
    <dgm:pt modelId="{8C920B46-9D0C-4E5D-939A-DB4E15F3C034}" type="parTrans" cxnId="{11A2A8B7-34AD-41CC-9C38-986A36ADF223}">
      <dgm:prSet/>
      <dgm:spPr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04BC9511-02C9-4473-8779-06D02097BD92}" type="sibTrans" cxnId="{11A2A8B7-34AD-41CC-9C38-986A36ADF223}">
      <dgm:prSet/>
      <dgm:spPr/>
      <dgm:t>
        <a:bodyPr/>
        <a:lstStyle/>
        <a:p>
          <a:endParaRPr lang="zh-TW" altLang="en-US"/>
        </a:p>
      </dgm:t>
    </dgm:pt>
    <dgm:pt modelId="{A6F5B2C7-D0C3-4938-850C-11B3B2CF6CDF}" type="pres">
      <dgm:prSet presAssocID="{ECA79C8A-7B3E-4F15-A033-9AB0C5F535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B272B83-6661-4BF8-9D71-756262F63914}" type="pres">
      <dgm:prSet presAssocID="{698FE13A-CA6A-48A2-AE8F-30C7E6AD1E40}" presName="root1" presStyleCnt="0"/>
      <dgm:spPr/>
    </dgm:pt>
    <dgm:pt modelId="{38E5BD00-A6C1-4C28-B777-2BA1E3A56C7A}" type="pres">
      <dgm:prSet presAssocID="{698FE13A-CA6A-48A2-AE8F-30C7E6AD1E4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1CE34DD-655F-4CDF-ACC7-0235EDA426B1}" type="pres">
      <dgm:prSet presAssocID="{698FE13A-CA6A-48A2-AE8F-30C7E6AD1E40}" presName="level2hierChild" presStyleCnt="0"/>
      <dgm:spPr/>
    </dgm:pt>
    <dgm:pt modelId="{20B0C74C-F33B-4F8D-B2B9-FA5BF363915B}" type="pres">
      <dgm:prSet presAssocID="{3042CCE1-8D8F-4743-9323-DECC44EB3BDA}" presName="conn2-1" presStyleLbl="parChTrans1D2" presStyleIdx="0" presStyleCnt="2"/>
      <dgm:spPr/>
      <dgm:t>
        <a:bodyPr/>
        <a:lstStyle/>
        <a:p>
          <a:endParaRPr lang="zh-TW" altLang="en-US"/>
        </a:p>
      </dgm:t>
    </dgm:pt>
    <dgm:pt modelId="{0A444C53-4A10-48B3-8F01-65CCD8D95251}" type="pres">
      <dgm:prSet presAssocID="{3042CCE1-8D8F-4743-9323-DECC44EB3BDA}" presName="connTx" presStyleLbl="parChTrans1D2" presStyleIdx="0" presStyleCnt="2"/>
      <dgm:spPr/>
      <dgm:t>
        <a:bodyPr/>
        <a:lstStyle/>
        <a:p>
          <a:endParaRPr lang="zh-TW" altLang="en-US"/>
        </a:p>
      </dgm:t>
    </dgm:pt>
    <dgm:pt modelId="{57C0DF19-8CC8-4CD2-9D27-BB9DBBE47D5A}" type="pres">
      <dgm:prSet presAssocID="{A6EA7DD0-21B9-49E2-A927-2077C6D1F842}" presName="root2" presStyleCnt="0"/>
      <dgm:spPr/>
    </dgm:pt>
    <dgm:pt modelId="{D374080A-8607-481E-9718-B972F252B0C3}" type="pres">
      <dgm:prSet presAssocID="{A6EA7DD0-21B9-49E2-A927-2077C6D1F842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39A0296-9610-4E57-AD57-7D1964D45730}" type="pres">
      <dgm:prSet presAssocID="{A6EA7DD0-21B9-49E2-A927-2077C6D1F842}" presName="level3hierChild" presStyleCnt="0"/>
      <dgm:spPr/>
    </dgm:pt>
    <dgm:pt modelId="{1DA46708-9C3C-496E-A544-165C4E23BC96}" type="pres">
      <dgm:prSet presAssocID="{EC56F947-230A-4CDD-8AF8-C3CA3DFDCA06}" presName="conn2-1" presStyleLbl="parChTrans1D3" presStyleIdx="0" presStyleCnt="4"/>
      <dgm:spPr/>
      <dgm:t>
        <a:bodyPr/>
        <a:lstStyle/>
        <a:p>
          <a:endParaRPr lang="zh-TW" altLang="en-US"/>
        </a:p>
      </dgm:t>
    </dgm:pt>
    <dgm:pt modelId="{87334C24-8E15-4BF9-BEF8-720FDDF9D482}" type="pres">
      <dgm:prSet presAssocID="{EC56F947-230A-4CDD-8AF8-C3CA3DFDCA06}" presName="connTx" presStyleLbl="parChTrans1D3" presStyleIdx="0" presStyleCnt="4"/>
      <dgm:spPr/>
      <dgm:t>
        <a:bodyPr/>
        <a:lstStyle/>
        <a:p>
          <a:endParaRPr lang="zh-TW" altLang="en-US"/>
        </a:p>
      </dgm:t>
    </dgm:pt>
    <dgm:pt modelId="{58CE4807-7554-4418-8774-273643FF7FFF}" type="pres">
      <dgm:prSet presAssocID="{0D08C401-B395-4216-A1F7-2A72A3299F1F}" presName="root2" presStyleCnt="0"/>
      <dgm:spPr/>
    </dgm:pt>
    <dgm:pt modelId="{919E2BCA-CC12-4C63-9AC7-3C759EC98E37}" type="pres">
      <dgm:prSet presAssocID="{0D08C401-B395-4216-A1F7-2A72A3299F1F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A85C441-C73C-47C1-B76C-4488A328A639}" type="pres">
      <dgm:prSet presAssocID="{0D08C401-B395-4216-A1F7-2A72A3299F1F}" presName="level3hierChild" presStyleCnt="0"/>
      <dgm:spPr/>
    </dgm:pt>
    <dgm:pt modelId="{BE86A0AC-4D93-4F07-8BAA-78E9751B84C2}" type="pres">
      <dgm:prSet presAssocID="{D91722E8-7951-4848-B03A-7A9AAB2E0990}" presName="conn2-1" presStyleLbl="parChTrans1D3" presStyleIdx="1" presStyleCnt="4"/>
      <dgm:spPr/>
      <dgm:t>
        <a:bodyPr/>
        <a:lstStyle/>
        <a:p>
          <a:endParaRPr lang="zh-TW" altLang="en-US"/>
        </a:p>
      </dgm:t>
    </dgm:pt>
    <dgm:pt modelId="{05FDC768-4EE6-4D68-BD43-866DF282A1AB}" type="pres">
      <dgm:prSet presAssocID="{D91722E8-7951-4848-B03A-7A9AAB2E0990}" presName="connTx" presStyleLbl="parChTrans1D3" presStyleIdx="1" presStyleCnt="4"/>
      <dgm:spPr/>
      <dgm:t>
        <a:bodyPr/>
        <a:lstStyle/>
        <a:p>
          <a:endParaRPr lang="zh-TW" altLang="en-US"/>
        </a:p>
      </dgm:t>
    </dgm:pt>
    <dgm:pt modelId="{3AA2AA1C-4A29-4A23-901D-1207EDB9E76F}" type="pres">
      <dgm:prSet presAssocID="{6173A9D5-7571-4AEA-AFC0-752CB9505FAC}" presName="root2" presStyleCnt="0"/>
      <dgm:spPr/>
    </dgm:pt>
    <dgm:pt modelId="{41A0F2DF-B4C5-4ACE-8DFB-A8F2A870DE36}" type="pres">
      <dgm:prSet presAssocID="{6173A9D5-7571-4AEA-AFC0-752CB9505FAC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17EF00-608C-4C18-B2A7-3F5263354D96}" type="pres">
      <dgm:prSet presAssocID="{6173A9D5-7571-4AEA-AFC0-752CB9505FAC}" presName="level3hierChild" presStyleCnt="0"/>
      <dgm:spPr/>
    </dgm:pt>
    <dgm:pt modelId="{625CC69D-6BAD-41E0-BB3A-114CB7645AF2}" type="pres">
      <dgm:prSet presAssocID="{BBA6DAA6-0E94-44C9-B09E-EB48941AF5BE}" presName="conn2-1" presStyleLbl="parChTrans1D2" presStyleIdx="1" presStyleCnt="2"/>
      <dgm:spPr/>
      <dgm:t>
        <a:bodyPr/>
        <a:lstStyle/>
        <a:p>
          <a:endParaRPr lang="zh-TW" altLang="en-US"/>
        </a:p>
      </dgm:t>
    </dgm:pt>
    <dgm:pt modelId="{6B7B3D4C-D2EA-4ECA-A798-89AE2DF031B4}" type="pres">
      <dgm:prSet presAssocID="{BBA6DAA6-0E94-44C9-B09E-EB48941AF5BE}" presName="connTx" presStyleLbl="parChTrans1D2" presStyleIdx="1" presStyleCnt="2"/>
      <dgm:spPr/>
      <dgm:t>
        <a:bodyPr/>
        <a:lstStyle/>
        <a:p>
          <a:endParaRPr lang="zh-TW" altLang="en-US"/>
        </a:p>
      </dgm:t>
    </dgm:pt>
    <dgm:pt modelId="{672EDF49-64FF-45D6-BE95-DD5ADEEB9027}" type="pres">
      <dgm:prSet presAssocID="{1733986E-9434-404A-80AE-F29CDD8DA1B4}" presName="root2" presStyleCnt="0"/>
      <dgm:spPr/>
    </dgm:pt>
    <dgm:pt modelId="{48CF64AD-CE47-41C3-BE79-523D0E2076A1}" type="pres">
      <dgm:prSet presAssocID="{1733986E-9434-404A-80AE-F29CDD8DA1B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20AD571-352E-4B79-A579-A8A432C1C2D7}" type="pres">
      <dgm:prSet presAssocID="{1733986E-9434-404A-80AE-F29CDD8DA1B4}" presName="level3hierChild" presStyleCnt="0"/>
      <dgm:spPr/>
    </dgm:pt>
    <dgm:pt modelId="{233960F4-CADC-4947-847D-B046F226C2C5}" type="pres">
      <dgm:prSet presAssocID="{D51A87D7-1F84-4DD4-892D-7F74D2E7DD0C}" presName="conn2-1" presStyleLbl="parChTrans1D3" presStyleIdx="2" presStyleCnt="4"/>
      <dgm:spPr/>
      <dgm:t>
        <a:bodyPr/>
        <a:lstStyle/>
        <a:p>
          <a:endParaRPr lang="zh-TW" altLang="en-US"/>
        </a:p>
      </dgm:t>
    </dgm:pt>
    <dgm:pt modelId="{C73FA45E-5623-48AC-BB4B-7B46BEDFE8CA}" type="pres">
      <dgm:prSet presAssocID="{D51A87D7-1F84-4DD4-892D-7F74D2E7DD0C}" presName="connTx" presStyleLbl="parChTrans1D3" presStyleIdx="2" presStyleCnt="4"/>
      <dgm:spPr/>
      <dgm:t>
        <a:bodyPr/>
        <a:lstStyle/>
        <a:p>
          <a:endParaRPr lang="zh-TW" altLang="en-US"/>
        </a:p>
      </dgm:t>
    </dgm:pt>
    <dgm:pt modelId="{5C607782-E67A-4323-9CFB-C7A48B92B929}" type="pres">
      <dgm:prSet presAssocID="{5CC73EAA-7E5F-4564-8E9E-573295AA6A5C}" presName="root2" presStyleCnt="0"/>
      <dgm:spPr/>
    </dgm:pt>
    <dgm:pt modelId="{E2AE4D7E-FC4B-4571-8979-C4E1D7AC635E}" type="pres">
      <dgm:prSet presAssocID="{5CC73EAA-7E5F-4564-8E9E-573295AA6A5C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C4D5205-1EE9-4623-97CF-1A7E7DB36F4C}" type="pres">
      <dgm:prSet presAssocID="{5CC73EAA-7E5F-4564-8E9E-573295AA6A5C}" presName="level3hierChild" presStyleCnt="0"/>
      <dgm:spPr/>
    </dgm:pt>
    <dgm:pt modelId="{33742120-30EF-4B55-9089-0EC7EBACD9B9}" type="pres">
      <dgm:prSet presAssocID="{8C920B46-9D0C-4E5D-939A-DB4E15F3C034}" presName="conn2-1" presStyleLbl="parChTrans1D3" presStyleIdx="3" presStyleCnt="4"/>
      <dgm:spPr/>
      <dgm:t>
        <a:bodyPr/>
        <a:lstStyle/>
        <a:p>
          <a:endParaRPr lang="zh-TW" altLang="en-US"/>
        </a:p>
      </dgm:t>
    </dgm:pt>
    <dgm:pt modelId="{FCD0A693-65D2-42DC-AB60-15D04A9BCBA0}" type="pres">
      <dgm:prSet presAssocID="{8C920B46-9D0C-4E5D-939A-DB4E15F3C034}" presName="connTx" presStyleLbl="parChTrans1D3" presStyleIdx="3" presStyleCnt="4"/>
      <dgm:spPr/>
      <dgm:t>
        <a:bodyPr/>
        <a:lstStyle/>
        <a:p>
          <a:endParaRPr lang="zh-TW" altLang="en-US"/>
        </a:p>
      </dgm:t>
    </dgm:pt>
    <dgm:pt modelId="{AEF27E37-9BB8-49BC-AE39-71672BC5995A}" type="pres">
      <dgm:prSet presAssocID="{A6EDEA4C-4A6C-4B7E-B150-156F44A34E60}" presName="root2" presStyleCnt="0"/>
      <dgm:spPr/>
    </dgm:pt>
    <dgm:pt modelId="{645EEF31-F791-44A4-B7CE-CF172EACFA6D}" type="pres">
      <dgm:prSet presAssocID="{A6EDEA4C-4A6C-4B7E-B150-156F44A34E60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7E6602E-785C-4359-A8F0-9BE6E4E0CC15}" type="pres">
      <dgm:prSet presAssocID="{A6EDEA4C-4A6C-4B7E-B150-156F44A34E60}" presName="level3hierChild" presStyleCnt="0"/>
      <dgm:spPr/>
    </dgm:pt>
  </dgm:ptLst>
  <dgm:cxnLst>
    <dgm:cxn modelId="{D1745968-91F4-4049-8CFB-E284098091F7}" type="presOf" srcId="{EC56F947-230A-4CDD-8AF8-C3CA3DFDCA06}" destId="{87334C24-8E15-4BF9-BEF8-720FDDF9D482}" srcOrd="1" destOrd="0" presId="urn:microsoft.com/office/officeart/2005/8/layout/hierarchy2"/>
    <dgm:cxn modelId="{0283A778-E4F4-4A5C-999B-D7EC61A5E0C4}" type="presOf" srcId="{0D08C401-B395-4216-A1F7-2A72A3299F1F}" destId="{919E2BCA-CC12-4C63-9AC7-3C759EC98E37}" srcOrd="0" destOrd="0" presId="urn:microsoft.com/office/officeart/2005/8/layout/hierarchy2"/>
    <dgm:cxn modelId="{AAF46912-8D94-4CE6-9A13-990551D5E60F}" type="presOf" srcId="{BBA6DAA6-0E94-44C9-B09E-EB48941AF5BE}" destId="{6B7B3D4C-D2EA-4ECA-A798-89AE2DF031B4}" srcOrd="1" destOrd="0" presId="urn:microsoft.com/office/officeart/2005/8/layout/hierarchy2"/>
    <dgm:cxn modelId="{11A2A8B7-34AD-41CC-9C38-986A36ADF223}" srcId="{1733986E-9434-404A-80AE-F29CDD8DA1B4}" destId="{A6EDEA4C-4A6C-4B7E-B150-156F44A34E60}" srcOrd="1" destOrd="0" parTransId="{8C920B46-9D0C-4E5D-939A-DB4E15F3C034}" sibTransId="{04BC9511-02C9-4473-8779-06D02097BD92}"/>
    <dgm:cxn modelId="{A85911C4-6734-4B9E-B6AE-F1075185B57C}" type="presOf" srcId="{698FE13A-CA6A-48A2-AE8F-30C7E6AD1E40}" destId="{38E5BD00-A6C1-4C28-B777-2BA1E3A56C7A}" srcOrd="0" destOrd="0" presId="urn:microsoft.com/office/officeart/2005/8/layout/hierarchy2"/>
    <dgm:cxn modelId="{B823CD0A-9CB2-4F2C-A7C0-5901F1A9BDC3}" type="presOf" srcId="{8C920B46-9D0C-4E5D-939A-DB4E15F3C034}" destId="{FCD0A693-65D2-42DC-AB60-15D04A9BCBA0}" srcOrd="1" destOrd="0" presId="urn:microsoft.com/office/officeart/2005/8/layout/hierarchy2"/>
    <dgm:cxn modelId="{5A32D714-92CD-428C-B424-D28729F5E726}" type="presOf" srcId="{EC56F947-230A-4CDD-8AF8-C3CA3DFDCA06}" destId="{1DA46708-9C3C-496E-A544-165C4E23BC96}" srcOrd="0" destOrd="0" presId="urn:microsoft.com/office/officeart/2005/8/layout/hierarchy2"/>
    <dgm:cxn modelId="{FF9D3A4F-CE36-43F2-BCA2-0293BCCDE06F}" type="presOf" srcId="{D91722E8-7951-4848-B03A-7A9AAB2E0990}" destId="{05FDC768-4EE6-4D68-BD43-866DF282A1AB}" srcOrd="1" destOrd="0" presId="urn:microsoft.com/office/officeart/2005/8/layout/hierarchy2"/>
    <dgm:cxn modelId="{405CEA17-9416-48B3-8674-7D89BA4AF6E3}" type="presOf" srcId="{3042CCE1-8D8F-4743-9323-DECC44EB3BDA}" destId="{20B0C74C-F33B-4F8D-B2B9-FA5BF363915B}" srcOrd="0" destOrd="0" presId="urn:microsoft.com/office/officeart/2005/8/layout/hierarchy2"/>
    <dgm:cxn modelId="{BCFE7287-3A5D-46DE-9C50-71156E79C8B3}" srcId="{698FE13A-CA6A-48A2-AE8F-30C7E6AD1E40}" destId="{A6EA7DD0-21B9-49E2-A927-2077C6D1F842}" srcOrd="0" destOrd="0" parTransId="{3042CCE1-8D8F-4743-9323-DECC44EB3BDA}" sibTransId="{1860E674-D210-4C9E-87FC-4FF516F59008}"/>
    <dgm:cxn modelId="{A783B45E-08E3-4CF8-8394-CA7737D4C152}" type="presOf" srcId="{ECA79C8A-7B3E-4F15-A033-9AB0C5F535F9}" destId="{A6F5B2C7-D0C3-4938-850C-11B3B2CF6CDF}" srcOrd="0" destOrd="0" presId="urn:microsoft.com/office/officeart/2005/8/layout/hierarchy2"/>
    <dgm:cxn modelId="{337E96B3-A1AA-4E1D-844A-1F645F7FCABD}" type="presOf" srcId="{8C920B46-9D0C-4E5D-939A-DB4E15F3C034}" destId="{33742120-30EF-4B55-9089-0EC7EBACD9B9}" srcOrd="0" destOrd="0" presId="urn:microsoft.com/office/officeart/2005/8/layout/hierarchy2"/>
    <dgm:cxn modelId="{477E23D2-54FD-48F9-88C2-8CC923A5EE30}" srcId="{ECA79C8A-7B3E-4F15-A033-9AB0C5F535F9}" destId="{698FE13A-CA6A-48A2-AE8F-30C7E6AD1E40}" srcOrd="0" destOrd="0" parTransId="{5B841B86-9BCC-462F-993A-3FC28A54606B}" sibTransId="{2D4D1710-F3C9-461F-8B97-8A8869A6CA4C}"/>
    <dgm:cxn modelId="{C4C2241A-D5B7-464B-8D4A-E2CFBDF82859}" srcId="{698FE13A-CA6A-48A2-AE8F-30C7E6AD1E40}" destId="{1733986E-9434-404A-80AE-F29CDD8DA1B4}" srcOrd="1" destOrd="0" parTransId="{BBA6DAA6-0E94-44C9-B09E-EB48941AF5BE}" sibTransId="{41BE4709-A9D6-4F07-85DB-BE1DA91F0B34}"/>
    <dgm:cxn modelId="{698BDB59-7699-47CF-9540-6F68366E1E1C}" type="presOf" srcId="{D91722E8-7951-4848-B03A-7A9AAB2E0990}" destId="{BE86A0AC-4D93-4F07-8BAA-78E9751B84C2}" srcOrd="0" destOrd="0" presId="urn:microsoft.com/office/officeart/2005/8/layout/hierarchy2"/>
    <dgm:cxn modelId="{59F4A881-A571-4CEA-82EA-3ACEEE175273}" type="presOf" srcId="{D51A87D7-1F84-4DD4-892D-7F74D2E7DD0C}" destId="{C73FA45E-5623-48AC-BB4B-7B46BEDFE8CA}" srcOrd="1" destOrd="0" presId="urn:microsoft.com/office/officeart/2005/8/layout/hierarchy2"/>
    <dgm:cxn modelId="{198C078E-7718-42F5-A73B-DC4A0DA5F77C}" type="presOf" srcId="{A6EDEA4C-4A6C-4B7E-B150-156F44A34E60}" destId="{645EEF31-F791-44A4-B7CE-CF172EACFA6D}" srcOrd="0" destOrd="0" presId="urn:microsoft.com/office/officeart/2005/8/layout/hierarchy2"/>
    <dgm:cxn modelId="{76CED5F9-0505-4248-AD6E-F54EB09F7C67}" type="presOf" srcId="{3042CCE1-8D8F-4743-9323-DECC44EB3BDA}" destId="{0A444C53-4A10-48B3-8F01-65CCD8D95251}" srcOrd="1" destOrd="0" presId="urn:microsoft.com/office/officeart/2005/8/layout/hierarchy2"/>
    <dgm:cxn modelId="{BB12B25B-12B7-4307-990F-29823D63AF06}" type="presOf" srcId="{6173A9D5-7571-4AEA-AFC0-752CB9505FAC}" destId="{41A0F2DF-B4C5-4ACE-8DFB-A8F2A870DE36}" srcOrd="0" destOrd="0" presId="urn:microsoft.com/office/officeart/2005/8/layout/hierarchy2"/>
    <dgm:cxn modelId="{3B934216-6A14-4BAC-8F6A-6084BC070039}" type="presOf" srcId="{1733986E-9434-404A-80AE-F29CDD8DA1B4}" destId="{48CF64AD-CE47-41C3-BE79-523D0E2076A1}" srcOrd="0" destOrd="0" presId="urn:microsoft.com/office/officeart/2005/8/layout/hierarchy2"/>
    <dgm:cxn modelId="{1ACE66D7-2FDC-4D68-A173-5145E7FC613C}" type="presOf" srcId="{BBA6DAA6-0E94-44C9-B09E-EB48941AF5BE}" destId="{625CC69D-6BAD-41E0-BB3A-114CB7645AF2}" srcOrd="0" destOrd="0" presId="urn:microsoft.com/office/officeart/2005/8/layout/hierarchy2"/>
    <dgm:cxn modelId="{5F493F47-2B67-4A44-8120-D6B297AFBA6F}" srcId="{A6EA7DD0-21B9-49E2-A927-2077C6D1F842}" destId="{6173A9D5-7571-4AEA-AFC0-752CB9505FAC}" srcOrd="1" destOrd="0" parTransId="{D91722E8-7951-4848-B03A-7A9AAB2E0990}" sibTransId="{FDBA17B8-33FE-4282-83EF-6609DCAE4ACB}"/>
    <dgm:cxn modelId="{29024F66-E43B-4A74-90EF-C2D9E427E8D7}" type="presOf" srcId="{D51A87D7-1F84-4DD4-892D-7F74D2E7DD0C}" destId="{233960F4-CADC-4947-847D-B046F226C2C5}" srcOrd="0" destOrd="0" presId="urn:microsoft.com/office/officeart/2005/8/layout/hierarchy2"/>
    <dgm:cxn modelId="{DD31C9FA-DA24-4174-BCF7-E735C7DFE540}" type="presOf" srcId="{A6EA7DD0-21B9-49E2-A927-2077C6D1F842}" destId="{D374080A-8607-481E-9718-B972F252B0C3}" srcOrd="0" destOrd="0" presId="urn:microsoft.com/office/officeart/2005/8/layout/hierarchy2"/>
    <dgm:cxn modelId="{B70E9F6A-D751-44A6-88FF-8E5EE21C7C32}" srcId="{1733986E-9434-404A-80AE-F29CDD8DA1B4}" destId="{5CC73EAA-7E5F-4564-8E9E-573295AA6A5C}" srcOrd="0" destOrd="0" parTransId="{D51A87D7-1F84-4DD4-892D-7F74D2E7DD0C}" sibTransId="{76E8DD6E-D52B-4AB4-AF1A-0D7C83BF1EAB}"/>
    <dgm:cxn modelId="{27D1DF0B-BA07-4BC4-8657-81724951767E}" type="presOf" srcId="{5CC73EAA-7E5F-4564-8E9E-573295AA6A5C}" destId="{E2AE4D7E-FC4B-4571-8979-C4E1D7AC635E}" srcOrd="0" destOrd="0" presId="urn:microsoft.com/office/officeart/2005/8/layout/hierarchy2"/>
    <dgm:cxn modelId="{A0793EB8-0616-47CE-AB93-DB2FC072BE40}" srcId="{A6EA7DD0-21B9-49E2-A927-2077C6D1F842}" destId="{0D08C401-B395-4216-A1F7-2A72A3299F1F}" srcOrd="0" destOrd="0" parTransId="{EC56F947-230A-4CDD-8AF8-C3CA3DFDCA06}" sibTransId="{B08155F9-29F8-419E-BB46-62DEB01A0149}"/>
    <dgm:cxn modelId="{79051D80-09E6-4986-BE54-35CBE3437B28}" type="presParOf" srcId="{A6F5B2C7-D0C3-4938-850C-11B3B2CF6CDF}" destId="{3B272B83-6661-4BF8-9D71-756262F63914}" srcOrd="0" destOrd="0" presId="urn:microsoft.com/office/officeart/2005/8/layout/hierarchy2"/>
    <dgm:cxn modelId="{9921988B-48DE-4428-B462-52A461CB954D}" type="presParOf" srcId="{3B272B83-6661-4BF8-9D71-756262F63914}" destId="{38E5BD00-A6C1-4C28-B777-2BA1E3A56C7A}" srcOrd="0" destOrd="0" presId="urn:microsoft.com/office/officeart/2005/8/layout/hierarchy2"/>
    <dgm:cxn modelId="{CE32BD86-CC14-4CF5-ADF9-F94A9653A20A}" type="presParOf" srcId="{3B272B83-6661-4BF8-9D71-756262F63914}" destId="{41CE34DD-655F-4CDF-ACC7-0235EDA426B1}" srcOrd="1" destOrd="0" presId="urn:microsoft.com/office/officeart/2005/8/layout/hierarchy2"/>
    <dgm:cxn modelId="{07C579E6-0AA8-4124-9C92-E73FD4761485}" type="presParOf" srcId="{41CE34DD-655F-4CDF-ACC7-0235EDA426B1}" destId="{20B0C74C-F33B-4F8D-B2B9-FA5BF363915B}" srcOrd="0" destOrd="0" presId="urn:microsoft.com/office/officeart/2005/8/layout/hierarchy2"/>
    <dgm:cxn modelId="{1E2D52F2-6BB5-40F9-A229-6B62EF988FED}" type="presParOf" srcId="{20B0C74C-F33B-4F8D-B2B9-FA5BF363915B}" destId="{0A444C53-4A10-48B3-8F01-65CCD8D95251}" srcOrd="0" destOrd="0" presId="urn:microsoft.com/office/officeart/2005/8/layout/hierarchy2"/>
    <dgm:cxn modelId="{0D77E93E-29D6-47EA-B9EF-95D027BCFAA2}" type="presParOf" srcId="{41CE34DD-655F-4CDF-ACC7-0235EDA426B1}" destId="{57C0DF19-8CC8-4CD2-9D27-BB9DBBE47D5A}" srcOrd="1" destOrd="0" presId="urn:microsoft.com/office/officeart/2005/8/layout/hierarchy2"/>
    <dgm:cxn modelId="{66ADB759-E4E0-452A-9975-A180F4D10EF1}" type="presParOf" srcId="{57C0DF19-8CC8-4CD2-9D27-BB9DBBE47D5A}" destId="{D374080A-8607-481E-9718-B972F252B0C3}" srcOrd="0" destOrd="0" presId="urn:microsoft.com/office/officeart/2005/8/layout/hierarchy2"/>
    <dgm:cxn modelId="{DB936056-D3F7-4CD0-9302-8489E042E53F}" type="presParOf" srcId="{57C0DF19-8CC8-4CD2-9D27-BB9DBBE47D5A}" destId="{C39A0296-9610-4E57-AD57-7D1964D45730}" srcOrd="1" destOrd="0" presId="urn:microsoft.com/office/officeart/2005/8/layout/hierarchy2"/>
    <dgm:cxn modelId="{E3656B2D-0055-4844-8A5D-AAE33E846B78}" type="presParOf" srcId="{C39A0296-9610-4E57-AD57-7D1964D45730}" destId="{1DA46708-9C3C-496E-A544-165C4E23BC96}" srcOrd="0" destOrd="0" presId="urn:microsoft.com/office/officeart/2005/8/layout/hierarchy2"/>
    <dgm:cxn modelId="{B4726B07-A4D6-4C4A-9AC0-02F45F274E3B}" type="presParOf" srcId="{1DA46708-9C3C-496E-A544-165C4E23BC96}" destId="{87334C24-8E15-4BF9-BEF8-720FDDF9D482}" srcOrd="0" destOrd="0" presId="urn:microsoft.com/office/officeart/2005/8/layout/hierarchy2"/>
    <dgm:cxn modelId="{8A8CA96C-8884-478D-AFDB-FADCC7A9CCCB}" type="presParOf" srcId="{C39A0296-9610-4E57-AD57-7D1964D45730}" destId="{58CE4807-7554-4418-8774-273643FF7FFF}" srcOrd="1" destOrd="0" presId="urn:microsoft.com/office/officeart/2005/8/layout/hierarchy2"/>
    <dgm:cxn modelId="{A21F058C-0BFB-42C4-AEA3-255535D73722}" type="presParOf" srcId="{58CE4807-7554-4418-8774-273643FF7FFF}" destId="{919E2BCA-CC12-4C63-9AC7-3C759EC98E37}" srcOrd="0" destOrd="0" presId="urn:microsoft.com/office/officeart/2005/8/layout/hierarchy2"/>
    <dgm:cxn modelId="{3460ADB3-F135-412B-8AFF-0FA23626004D}" type="presParOf" srcId="{58CE4807-7554-4418-8774-273643FF7FFF}" destId="{AA85C441-C73C-47C1-B76C-4488A328A639}" srcOrd="1" destOrd="0" presId="urn:microsoft.com/office/officeart/2005/8/layout/hierarchy2"/>
    <dgm:cxn modelId="{E8C327AE-64FC-446E-AF93-43C22E02D54B}" type="presParOf" srcId="{C39A0296-9610-4E57-AD57-7D1964D45730}" destId="{BE86A0AC-4D93-4F07-8BAA-78E9751B84C2}" srcOrd="2" destOrd="0" presId="urn:microsoft.com/office/officeart/2005/8/layout/hierarchy2"/>
    <dgm:cxn modelId="{4C390423-B416-4B02-9CD0-1F0BDED3D558}" type="presParOf" srcId="{BE86A0AC-4D93-4F07-8BAA-78E9751B84C2}" destId="{05FDC768-4EE6-4D68-BD43-866DF282A1AB}" srcOrd="0" destOrd="0" presId="urn:microsoft.com/office/officeart/2005/8/layout/hierarchy2"/>
    <dgm:cxn modelId="{B8FC7313-AC7B-44D9-83B2-DF310E04FBD1}" type="presParOf" srcId="{C39A0296-9610-4E57-AD57-7D1964D45730}" destId="{3AA2AA1C-4A29-4A23-901D-1207EDB9E76F}" srcOrd="3" destOrd="0" presId="urn:microsoft.com/office/officeart/2005/8/layout/hierarchy2"/>
    <dgm:cxn modelId="{AF3D8922-65D1-4BE5-9727-239A5B30D305}" type="presParOf" srcId="{3AA2AA1C-4A29-4A23-901D-1207EDB9E76F}" destId="{41A0F2DF-B4C5-4ACE-8DFB-A8F2A870DE36}" srcOrd="0" destOrd="0" presId="urn:microsoft.com/office/officeart/2005/8/layout/hierarchy2"/>
    <dgm:cxn modelId="{E5207E11-4697-4AED-8B55-F620DC36A8F8}" type="presParOf" srcId="{3AA2AA1C-4A29-4A23-901D-1207EDB9E76F}" destId="{2317EF00-608C-4C18-B2A7-3F5263354D96}" srcOrd="1" destOrd="0" presId="urn:microsoft.com/office/officeart/2005/8/layout/hierarchy2"/>
    <dgm:cxn modelId="{8F86C7B4-3D59-4DF2-A5E1-744F7AF373EC}" type="presParOf" srcId="{41CE34DD-655F-4CDF-ACC7-0235EDA426B1}" destId="{625CC69D-6BAD-41E0-BB3A-114CB7645AF2}" srcOrd="2" destOrd="0" presId="urn:microsoft.com/office/officeart/2005/8/layout/hierarchy2"/>
    <dgm:cxn modelId="{893A00FA-4ECE-4BC5-9FAD-909E73DE359D}" type="presParOf" srcId="{625CC69D-6BAD-41E0-BB3A-114CB7645AF2}" destId="{6B7B3D4C-D2EA-4ECA-A798-89AE2DF031B4}" srcOrd="0" destOrd="0" presId="urn:microsoft.com/office/officeart/2005/8/layout/hierarchy2"/>
    <dgm:cxn modelId="{C3CD96D2-AEFD-4559-BC4B-EBA3B20A384C}" type="presParOf" srcId="{41CE34DD-655F-4CDF-ACC7-0235EDA426B1}" destId="{672EDF49-64FF-45D6-BE95-DD5ADEEB9027}" srcOrd="3" destOrd="0" presId="urn:microsoft.com/office/officeart/2005/8/layout/hierarchy2"/>
    <dgm:cxn modelId="{054DB5B4-B9C8-4B0E-9447-CD1A60F9DE38}" type="presParOf" srcId="{672EDF49-64FF-45D6-BE95-DD5ADEEB9027}" destId="{48CF64AD-CE47-41C3-BE79-523D0E2076A1}" srcOrd="0" destOrd="0" presId="urn:microsoft.com/office/officeart/2005/8/layout/hierarchy2"/>
    <dgm:cxn modelId="{AFE7931A-0B7D-4FF3-8A56-D3DB9262AC7F}" type="presParOf" srcId="{672EDF49-64FF-45D6-BE95-DD5ADEEB9027}" destId="{320AD571-352E-4B79-A579-A8A432C1C2D7}" srcOrd="1" destOrd="0" presId="urn:microsoft.com/office/officeart/2005/8/layout/hierarchy2"/>
    <dgm:cxn modelId="{101C5269-A0EC-405B-B255-448ACE934981}" type="presParOf" srcId="{320AD571-352E-4B79-A579-A8A432C1C2D7}" destId="{233960F4-CADC-4947-847D-B046F226C2C5}" srcOrd="0" destOrd="0" presId="urn:microsoft.com/office/officeart/2005/8/layout/hierarchy2"/>
    <dgm:cxn modelId="{D6A209ED-3E3D-4A4C-BFF9-271B3F0DC262}" type="presParOf" srcId="{233960F4-CADC-4947-847D-B046F226C2C5}" destId="{C73FA45E-5623-48AC-BB4B-7B46BEDFE8CA}" srcOrd="0" destOrd="0" presId="urn:microsoft.com/office/officeart/2005/8/layout/hierarchy2"/>
    <dgm:cxn modelId="{0BDC1B39-EB42-4DFD-95BB-BD5100722849}" type="presParOf" srcId="{320AD571-352E-4B79-A579-A8A432C1C2D7}" destId="{5C607782-E67A-4323-9CFB-C7A48B92B929}" srcOrd="1" destOrd="0" presId="urn:microsoft.com/office/officeart/2005/8/layout/hierarchy2"/>
    <dgm:cxn modelId="{0BC9AB95-A02A-4D48-BAC6-0233141733DE}" type="presParOf" srcId="{5C607782-E67A-4323-9CFB-C7A48B92B929}" destId="{E2AE4D7E-FC4B-4571-8979-C4E1D7AC635E}" srcOrd="0" destOrd="0" presId="urn:microsoft.com/office/officeart/2005/8/layout/hierarchy2"/>
    <dgm:cxn modelId="{E9F108DC-0A66-4249-9D46-D23244F437CB}" type="presParOf" srcId="{5C607782-E67A-4323-9CFB-C7A48B92B929}" destId="{0C4D5205-1EE9-4623-97CF-1A7E7DB36F4C}" srcOrd="1" destOrd="0" presId="urn:microsoft.com/office/officeart/2005/8/layout/hierarchy2"/>
    <dgm:cxn modelId="{34BF2BD7-5CD9-4189-BF82-486518644041}" type="presParOf" srcId="{320AD571-352E-4B79-A579-A8A432C1C2D7}" destId="{33742120-30EF-4B55-9089-0EC7EBACD9B9}" srcOrd="2" destOrd="0" presId="urn:microsoft.com/office/officeart/2005/8/layout/hierarchy2"/>
    <dgm:cxn modelId="{12C07DE6-C2CE-4543-908F-B36AFB871DE5}" type="presParOf" srcId="{33742120-30EF-4B55-9089-0EC7EBACD9B9}" destId="{FCD0A693-65D2-42DC-AB60-15D04A9BCBA0}" srcOrd="0" destOrd="0" presId="urn:microsoft.com/office/officeart/2005/8/layout/hierarchy2"/>
    <dgm:cxn modelId="{BA2EBEC1-F416-403E-A148-C7EB9F0EE017}" type="presParOf" srcId="{320AD571-352E-4B79-A579-A8A432C1C2D7}" destId="{AEF27E37-9BB8-49BC-AE39-71672BC5995A}" srcOrd="3" destOrd="0" presId="urn:microsoft.com/office/officeart/2005/8/layout/hierarchy2"/>
    <dgm:cxn modelId="{A5A8EBE7-E1DD-447F-9122-15784195D48C}" type="presParOf" srcId="{AEF27E37-9BB8-49BC-AE39-71672BC5995A}" destId="{645EEF31-F791-44A4-B7CE-CF172EACFA6D}" srcOrd="0" destOrd="0" presId="urn:microsoft.com/office/officeart/2005/8/layout/hierarchy2"/>
    <dgm:cxn modelId="{58024DEF-4A6F-4230-A916-AD0F0FE3CDF7}" type="presParOf" srcId="{AEF27E37-9BB8-49BC-AE39-71672BC5995A}" destId="{D7E6602E-785C-4359-A8F0-9BE6E4E0CC1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5BD00-A6C1-4C28-B777-2BA1E3A56C7A}">
      <dsp:nvSpPr>
        <dsp:cNvPr id="0" name=""/>
        <dsp:cNvSpPr/>
      </dsp:nvSpPr>
      <dsp:spPr>
        <a:xfrm>
          <a:off x="42198" y="1266932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物件：車</a:t>
          </a:r>
          <a:endParaRPr lang="zh-TW" altLang="en-US" sz="2100" b="1" kern="1200" dirty="0"/>
        </a:p>
      </dsp:txBody>
      <dsp:txXfrm>
        <a:off x="63696" y="1288430"/>
        <a:ext cx="1424985" cy="690994"/>
      </dsp:txXfrm>
    </dsp:sp>
    <dsp:sp modelId="{20B0C74C-F33B-4F8D-B2B9-FA5BF363915B}">
      <dsp:nvSpPr>
        <dsp:cNvPr id="0" name=""/>
        <dsp:cNvSpPr/>
      </dsp:nvSpPr>
      <dsp:spPr>
        <a:xfrm rot="18289469">
          <a:off x="1289655" y="1191667"/>
          <a:ext cx="102824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28242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778070" y="1186176"/>
        <a:ext cx="51412" cy="51412"/>
      </dsp:txXfrm>
    </dsp:sp>
    <dsp:sp modelId="{D374080A-8607-481E-9718-B972F252B0C3}">
      <dsp:nvSpPr>
        <dsp:cNvPr id="0" name=""/>
        <dsp:cNvSpPr/>
      </dsp:nvSpPr>
      <dsp:spPr>
        <a:xfrm>
          <a:off x="2097372" y="422842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屬性</a:t>
          </a:r>
          <a:endParaRPr lang="zh-TW" altLang="en-US" sz="2100" b="1" kern="1200" dirty="0"/>
        </a:p>
      </dsp:txBody>
      <dsp:txXfrm>
        <a:off x="2118870" y="444340"/>
        <a:ext cx="1424985" cy="690994"/>
      </dsp:txXfrm>
    </dsp:sp>
    <dsp:sp modelId="{1DA46708-9C3C-496E-A544-165C4E23BC96}">
      <dsp:nvSpPr>
        <dsp:cNvPr id="0" name=""/>
        <dsp:cNvSpPr/>
      </dsp:nvSpPr>
      <dsp:spPr>
        <a:xfrm rot="19457599">
          <a:off x="3497385" y="558600"/>
          <a:ext cx="72313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3130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840872" y="560737"/>
        <a:ext cx="36156" cy="36156"/>
      </dsp:txXfrm>
    </dsp:sp>
    <dsp:sp modelId="{919E2BCA-CC12-4C63-9AC7-3C759EC98E37}">
      <dsp:nvSpPr>
        <dsp:cNvPr id="0" name=""/>
        <dsp:cNvSpPr/>
      </dsp:nvSpPr>
      <dsp:spPr>
        <a:xfrm>
          <a:off x="4152547" y="797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車</a:t>
          </a:r>
          <a:r>
            <a:rPr lang="en-US" altLang="zh-TW" sz="2100" b="1" kern="1200" dirty="0" smtClean="0"/>
            <a:t>.</a:t>
          </a:r>
          <a:r>
            <a:rPr lang="zh-TW" altLang="en-US" sz="2100" b="1" kern="1200" dirty="0" smtClean="0"/>
            <a:t>顏色</a:t>
          </a:r>
          <a:r>
            <a:rPr lang="en-US" altLang="zh-TW" sz="2100" b="1" kern="1200" dirty="0" smtClean="0"/>
            <a:t>=</a:t>
          </a:r>
          <a:r>
            <a:rPr lang="zh-TW" altLang="en-US" sz="2100" b="1" kern="1200" dirty="0" smtClean="0"/>
            <a:t>紅</a:t>
          </a:r>
          <a:endParaRPr lang="en-US" altLang="zh-TW" sz="2100" b="1" kern="1200" dirty="0" smtClean="0"/>
        </a:p>
      </dsp:txBody>
      <dsp:txXfrm>
        <a:off x="4174045" y="22295"/>
        <a:ext cx="1424985" cy="690994"/>
      </dsp:txXfrm>
    </dsp:sp>
    <dsp:sp modelId="{BE86A0AC-4D93-4F07-8BAA-78E9751B84C2}">
      <dsp:nvSpPr>
        <dsp:cNvPr id="0" name=""/>
        <dsp:cNvSpPr/>
      </dsp:nvSpPr>
      <dsp:spPr>
        <a:xfrm rot="2142401">
          <a:off x="3497385" y="980645"/>
          <a:ext cx="72313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3130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840872" y="982782"/>
        <a:ext cx="36156" cy="36156"/>
      </dsp:txXfrm>
    </dsp:sp>
    <dsp:sp modelId="{41A0F2DF-B4C5-4ACE-8DFB-A8F2A870DE36}">
      <dsp:nvSpPr>
        <dsp:cNvPr id="0" name=""/>
        <dsp:cNvSpPr/>
      </dsp:nvSpPr>
      <dsp:spPr>
        <a:xfrm>
          <a:off x="4152547" y="844887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車</a:t>
          </a:r>
          <a:r>
            <a:rPr lang="en-US" altLang="zh-TW" sz="2100" b="1" kern="1200" dirty="0" smtClean="0"/>
            <a:t>.</a:t>
          </a:r>
          <a:r>
            <a:rPr lang="zh-TW" altLang="en-US" sz="2100" b="1" kern="1200" dirty="0" smtClean="0"/>
            <a:t>扭力</a:t>
          </a:r>
          <a:r>
            <a:rPr lang="en-US" altLang="zh-TW" sz="2100" b="1" kern="1200" dirty="0" smtClean="0"/>
            <a:t>=80</a:t>
          </a:r>
          <a:endParaRPr lang="zh-TW" altLang="en-US" sz="2100" b="1" kern="1200" dirty="0"/>
        </a:p>
      </dsp:txBody>
      <dsp:txXfrm>
        <a:off x="4174045" y="866385"/>
        <a:ext cx="1424985" cy="690994"/>
      </dsp:txXfrm>
    </dsp:sp>
    <dsp:sp modelId="{625CC69D-6BAD-41E0-BB3A-114CB7645AF2}">
      <dsp:nvSpPr>
        <dsp:cNvPr id="0" name=""/>
        <dsp:cNvSpPr/>
      </dsp:nvSpPr>
      <dsp:spPr>
        <a:xfrm rot="3310531">
          <a:off x="1289655" y="2035757"/>
          <a:ext cx="102824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28242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778070" y="2030266"/>
        <a:ext cx="51412" cy="51412"/>
      </dsp:txXfrm>
    </dsp:sp>
    <dsp:sp modelId="{48CF64AD-CE47-41C3-BE79-523D0E2076A1}">
      <dsp:nvSpPr>
        <dsp:cNvPr id="0" name=""/>
        <dsp:cNvSpPr/>
      </dsp:nvSpPr>
      <dsp:spPr>
        <a:xfrm>
          <a:off x="2097372" y="2111021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方法</a:t>
          </a:r>
          <a:endParaRPr lang="zh-TW" altLang="en-US" sz="2100" b="1" kern="1200" dirty="0"/>
        </a:p>
      </dsp:txBody>
      <dsp:txXfrm>
        <a:off x="2118870" y="2132519"/>
        <a:ext cx="1424985" cy="690994"/>
      </dsp:txXfrm>
    </dsp:sp>
    <dsp:sp modelId="{233960F4-CADC-4947-847D-B046F226C2C5}">
      <dsp:nvSpPr>
        <dsp:cNvPr id="0" name=""/>
        <dsp:cNvSpPr/>
      </dsp:nvSpPr>
      <dsp:spPr>
        <a:xfrm rot="19457599">
          <a:off x="3497385" y="2246779"/>
          <a:ext cx="72313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3130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840872" y="2248916"/>
        <a:ext cx="36156" cy="36156"/>
      </dsp:txXfrm>
    </dsp:sp>
    <dsp:sp modelId="{E2AE4D7E-FC4B-4571-8979-C4E1D7AC635E}">
      <dsp:nvSpPr>
        <dsp:cNvPr id="0" name=""/>
        <dsp:cNvSpPr/>
      </dsp:nvSpPr>
      <dsp:spPr>
        <a:xfrm>
          <a:off x="4152547" y="1688976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車</a:t>
          </a:r>
          <a:r>
            <a:rPr lang="en-US" altLang="zh-TW" sz="2100" b="1" kern="1200" dirty="0" smtClean="0"/>
            <a:t>.</a:t>
          </a:r>
          <a:r>
            <a:rPr lang="zh-TW" altLang="en-US" sz="2100" b="1" kern="1200" dirty="0" smtClean="0"/>
            <a:t>轉向</a:t>
          </a:r>
          <a:r>
            <a:rPr lang="en-US" altLang="zh-TW" sz="2100" b="1" kern="1200" dirty="0" smtClean="0"/>
            <a:t>(</a:t>
          </a:r>
          <a:r>
            <a:rPr lang="zh-TW" altLang="en-US" sz="2100" b="1" kern="1200" dirty="0" smtClean="0"/>
            <a:t>右</a:t>
          </a:r>
          <a:r>
            <a:rPr lang="en-US" altLang="zh-TW" sz="2100" b="1" kern="1200" dirty="0" smtClean="0"/>
            <a:t>)</a:t>
          </a:r>
          <a:endParaRPr lang="zh-TW" altLang="en-US" sz="2100" b="1" kern="1200" dirty="0"/>
        </a:p>
      </dsp:txBody>
      <dsp:txXfrm>
        <a:off x="4174045" y="1710474"/>
        <a:ext cx="1424985" cy="690994"/>
      </dsp:txXfrm>
    </dsp:sp>
    <dsp:sp modelId="{33742120-30EF-4B55-9089-0EC7EBACD9B9}">
      <dsp:nvSpPr>
        <dsp:cNvPr id="0" name=""/>
        <dsp:cNvSpPr/>
      </dsp:nvSpPr>
      <dsp:spPr>
        <a:xfrm rot="2142401">
          <a:off x="3497385" y="2668824"/>
          <a:ext cx="72313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23130" y="20214"/>
              </a:lnTo>
            </a:path>
          </a:pathLst>
        </a:custGeom>
        <a:noFill/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3840872" y="2670961"/>
        <a:ext cx="36156" cy="36156"/>
      </dsp:txXfrm>
    </dsp:sp>
    <dsp:sp modelId="{645EEF31-F791-44A4-B7CE-CF172EACFA6D}">
      <dsp:nvSpPr>
        <dsp:cNvPr id="0" name=""/>
        <dsp:cNvSpPr/>
      </dsp:nvSpPr>
      <dsp:spPr>
        <a:xfrm>
          <a:off x="4152547" y="2533066"/>
          <a:ext cx="1467981" cy="7339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100" b="1" kern="1200" dirty="0" smtClean="0"/>
            <a:t>車</a:t>
          </a:r>
          <a:r>
            <a:rPr lang="en-US" altLang="zh-TW" sz="2100" b="1" kern="1200" dirty="0" smtClean="0"/>
            <a:t>.</a:t>
          </a:r>
          <a:r>
            <a:rPr lang="zh-TW" altLang="en-US" sz="2100" b="1" kern="1200" dirty="0" smtClean="0"/>
            <a:t>加速</a:t>
          </a:r>
          <a:r>
            <a:rPr lang="en-US" altLang="zh-TW" sz="2100" b="1" kern="1200" dirty="0" smtClean="0"/>
            <a:t>(20)</a:t>
          </a:r>
          <a:endParaRPr lang="zh-TW" altLang="en-US" sz="2100" b="1" kern="1200" dirty="0"/>
        </a:p>
      </dsp:txBody>
      <dsp:txXfrm>
        <a:off x="4174045" y="2554564"/>
        <a:ext cx="1424985" cy="690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EDAD9-D87A-C943-AA16-4A81355AE790}" type="datetimeFigureOut">
              <a:rPr kumimoji="1" lang="zh-TW" altLang="en-US" smtClean="0"/>
              <a:t>2023/1/29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8A0D5-0ED8-E243-BB7D-333A84A189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555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05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1895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21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20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44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002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260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343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617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40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70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06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554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70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5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14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281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836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2622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440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04424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998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2519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133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65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33" name="Google Shape;33;p7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79"/>
          <p:cNvSpPr/>
          <p:nvPr/>
        </p:nvSpPr>
        <p:spPr>
          <a:xfrm>
            <a:off x="11383483" y="640089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79"/>
          <p:cNvSpPr/>
          <p:nvPr/>
        </p:nvSpPr>
        <p:spPr>
          <a:xfrm>
            <a:off x="10512622" y="650665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7903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570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496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231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68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599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303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750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3417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5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5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jp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A7EB64F6-61D2-4D40-BBEE-90CE31FFB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8" r="8273" b="340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677687-0D78-C945-BF78-BE331F582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910" y="2414990"/>
            <a:ext cx="11505164" cy="2242125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kumimoji="1" lang="en-US" altLang="zh-TW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kumimoji="1" lang="zh-TW" altLang="en-US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kumimoji="1" lang="zh-TW" altLang="en-US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快速教學</a:t>
            </a:r>
            <a:r>
              <a:rPr kumimoji="1" lang="en-US" altLang="zh-TW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kumimoji="1" lang="en-US" altLang="zh-TW" sz="80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1" lang="zh-TW" altLang="en-US" sz="32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2A9E01-570B-6E48-AB3F-7B89BEB18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10" y="5307032"/>
            <a:ext cx="6683081" cy="10969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zh-CN" altLang="en-US" sz="3600" b="1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高雄女中新興科技推廣中心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r>
              <a:rPr kumimoji="1" lang="zh-CN" altLang="en-US" sz="3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資訊執行</a:t>
            </a:r>
            <a:r>
              <a:rPr kumimoji="1" lang="zh-CN" altLang="en-US" sz="3600" b="1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秘書</a:t>
            </a:r>
            <a:r>
              <a:rPr kumimoji="1" lang="zh-TW" altLang="en-US" sz="3600" b="1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3600" b="1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</a:t>
            </a:r>
            <a:r>
              <a:rPr kumimoji="1" lang="zh-CN" altLang="en-US" sz="36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理科</a:t>
            </a:r>
            <a:r>
              <a:rPr kumimoji="1" lang="zh-CN" altLang="en-US" sz="3600" b="1" dirty="0" smtClean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邱崑山</a:t>
            </a:r>
            <a:endParaRPr kumimoji="1" lang="zh-TW" altLang="en-US" sz="36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69" y="81035"/>
            <a:ext cx="2252919" cy="22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79" name="Google Shape;279;p14"/>
          <p:cNvGraphicFramePr/>
          <p:nvPr/>
        </p:nvGraphicFramePr>
        <p:xfrm>
          <a:off x="241300" y="798513"/>
          <a:ext cx="11483975" cy="526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文件" r:id="rId4" imgW="11478582" imgH="5261028" progId="Word.Document.12">
                  <p:embed/>
                </p:oleObj>
              </mc:Choice>
              <mc:Fallback>
                <p:oleObj name="文件" r:id="rId4" imgW="11478582" imgH="5261028" progId="Word.Document.12">
                  <p:embed/>
                  <p:pic>
                    <p:nvPicPr>
                      <p:cNvPr id="279" name="Google Shape;279;p1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1300" y="798513"/>
                        <a:ext cx="11483975" cy="526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0" name="Google Shape;280;p14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967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smtClean="0"/>
              <a:t>Python</a:t>
            </a:r>
            <a:r>
              <a:rPr lang="zh-TW" altLang="en-US" b="1" dirty="0" smtClean="0"/>
              <a:t>的類別多</a:t>
            </a:r>
            <a:r>
              <a:rPr lang="zh-TW" altLang="en-US" b="1" dirty="0"/>
              <a:t>重</a:t>
            </a:r>
            <a:r>
              <a:rPr lang="zh-TW" altLang="en-US" b="1" dirty="0" smtClean="0"/>
              <a:t>繼承</a:t>
            </a:r>
            <a:endParaRPr lang="en-US" altLang="zh-TW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63352" y="1387434"/>
            <a:ext cx="113772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類別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(superclass)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可以有多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個，這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是說子類別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(subclass)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能夠繼承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(inherit)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多個父類別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，使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子類別可以有多種特性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多重繼承會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以寫在最左邊的父類別優先繼承，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個父類別如果有相同名稱的屬性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(attribute)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與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方法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method)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，就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會以最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左邊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的父類別優先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 latinLnBrk="1"/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class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子類別名稱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父類別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父類別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類別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3)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11-2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188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87" name="Google Shape;287;p15"/>
          <p:cNvGraphicFramePr/>
          <p:nvPr/>
        </p:nvGraphicFramePr>
        <p:xfrm>
          <a:off x="241300" y="798513"/>
          <a:ext cx="11350625" cy="519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文件" r:id="rId4" imgW="11345399" imgH="5199108" progId="Word.Document.12">
                  <p:embed/>
                </p:oleObj>
              </mc:Choice>
              <mc:Fallback>
                <p:oleObj name="文件" r:id="rId4" imgW="11345399" imgH="5199108" progId="Word.Document.12">
                  <p:embed/>
                  <p:pic>
                    <p:nvPicPr>
                      <p:cNvPr id="287" name="Google Shape;287;p1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1300" y="798513"/>
                        <a:ext cx="11350625" cy="5199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8" name="Google Shape;288;p15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9" name="Google Shape;28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2817" y="1797764"/>
            <a:ext cx="11769755" cy="4215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1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96" name="Google Shape;296;p16"/>
          <p:cNvGraphicFramePr/>
          <p:nvPr/>
        </p:nvGraphicFramePr>
        <p:xfrm>
          <a:off x="242888" y="798513"/>
          <a:ext cx="6076950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文件" r:id="rId4" imgW="6068469" imgH="5162388" progId="Word.Document.12">
                  <p:embed/>
                </p:oleObj>
              </mc:Choice>
              <mc:Fallback>
                <p:oleObj name="文件" r:id="rId4" imgW="6068469" imgH="5162388" progId="Word.Document.12">
                  <p:embed/>
                  <p:pic>
                    <p:nvPicPr>
                      <p:cNvPr id="296" name="Google Shape;296;p1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2888" y="798513"/>
                        <a:ext cx="6076950" cy="516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Google Shape;297;p16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8" name="Google Shape;298;p16"/>
          <p:cNvPicPr preferRelativeResize="0"/>
          <p:nvPr/>
        </p:nvPicPr>
        <p:blipFill rotWithShape="1">
          <a:blip r:embed="rId6">
            <a:alphaModFix/>
          </a:blip>
          <a:srcRect l="1051" r="2015" b="26546"/>
          <a:stretch/>
        </p:blipFill>
        <p:spPr>
          <a:xfrm>
            <a:off x="6632294" y="649994"/>
            <a:ext cx="5262735" cy="5579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4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305" name="Google Shape;305;p17"/>
          <p:cNvGraphicFramePr/>
          <p:nvPr/>
        </p:nvGraphicFramePr>
        <p:xfrm>
          <a:off x="242888" y="798513"/>
          <a:ext cx="11679237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文件" r:id="rId4" imgW="11679437" imgH="5162388" progId="Word.Document.12">
                  <p:embed/>
                </p:oleObj>
              </mc:Choice>
              <mc:Fallback>
                <p:oleObj name="文件" r:id="rId4" imgW="11679437" imgH="5162388" progId="Word.Document.12">
                  <p:embed/>
                  <p:pic>
                    <p:nvPicPr>
                      <p:cNvPr id="305" name="Google Shape;305;p1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2888" y="798513"/>
                        <a:ext cx="11679237" cy="516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6" name="Google Shape;306;p17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" name="Google Shape;307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537" y="2982898"/>
            <a:ext cx="10767135" cy="3290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74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1059831"/>
            <a:ext cx="5402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變數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的資料型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態</a:t>
            </a:r>
            <a:r>
              <a:rPr lang="en-US" altLang="zh-TW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 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401933" y="4442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1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431416" y="8727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5807968" y="1272192"/>
            <a:ext cx="6213596" cy="5400600"/>
          </a:xfrm>
          <a:prstGeom prst="roundRect">
            <a:avLst>
              <a:gd name="adj" fmla="val 77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494214"/>
              </p:ext>
            </p:extLst>
          </p:nvPr>
        </p:nvGraphicFramePr>
        <p:xfrm>
          <a:off x="8103449" y="2223522"/>
          <a:ext cx="2436139" cy="4273407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2436139">
                  <a:extLst>
                    <a:ext uri="{9D8B030D-6E8A-4147-A177-3AD203B41FA5}">
                      <a16:colId xmlns:a16="http://schemas.microsoft.com/office/drawing/2014/main" val="2981640429"/>
                    </a:ext>
                  </a:extLst>
                </a:gridCol>
              </a:tblGrid>
              <a:tr h="9109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:</a:t>
                      </a:r>
                    </a:p>
                    <a:p>
                      <a:pPr algn="ctr"/>
                      <a:r>
                        <a:rPr lang="en-US" altLang="zh-TW" sz="2400" dirty="0" smtClean="0"/>
                        <a:t>: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4692379"/>
                  </a:ext>
                </a:extLst>
              </a:tr>
              <a:tr h="554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j-ea"/>
                          <a:ea typeface="+mj-ea"/>
                        </a:rPr>
                        <a:t>2019</a:t>
                      </a:r>
                      <a:endParaRPr lang="zh-TW" altLang="en-US" sz="32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4808293"/>
                  </a:ext>
                </a:extLst>
              </a:tr>
              <a:tr h="554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 smtClean="0">
                          <a:latin typeface="+mj-ea"/>
                          <a:ea typeface="+mj-ea"/>
                        </a:rPr>
                        <a:t>“Tainan”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588224"/>
                  </a:ext>
                </a:extLst>
              </a:tr>
              <a:tr h="554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latin typeface="+mj-ea"/>
                          <a:ea typeface="+mj-ea"/>
                        </a:rPr>
                        <a:t>{1,2,3,4,5}</a:t>
                      </a:r>
                      <a:endParaRPr lang="zh-TW" altLang="en-US" sz="3200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3960820"/>
                  </a:ext>
                </a:extLst>
              </a:tr>
              <a:tr h="554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+mn-ea"/>
                          <a:ea typeface="+mn-ea"/>
                        </a:rPr>
                        <a:t>3.141596</a:t>
                      </a:r>
                      <a:endParaRPr lang="zh-TW" altLang="en-US" sz="3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642891"/>
                  </a:ext>
                </a:extLst>
              </a:tr>
              <a:tr h="104596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:</a:t>
                      </a:r>
                    </a:p>
                    <a:p>
                      <a:pPr algn="ctr"/>
                      <a:r>
                        <a:rPr lang="en-US" altLang="zh-TW" sz="2400" b="1" dirty="0" smtClean="0"/>
                        <a:t>:</a:t>
                      </a:r>
                      <a:endParaRPr lang="zh-TW" altLang="en-US" sz="24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6361839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8103449" y="1416208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accent3">
                    <a:lumMod val="75000"/>
                  </a:schemeClr>
                </a:solidFill>
                <a:latin typeface="+mj-ea"/>
                <a:ea typeface="+mj-ea"/>
              </a:rPr>
              <a:t>記憶體內容</a:t>
            </a:r>
            <a:endParaRPr lang="zh-TW" altLang="en-US" sz="3200" b="1" dirty="0">
              <a:solidFill>
                <a:schemeClr val="accent3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943209" y="1488216"/>
            <a:ext cx="1944216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chemeClr val="bg1"/>
                </a:solidFill>
                <a:latin typeface="+mj-ea"/>
                <a:ea typeface="+mj-ea"/>
              </a:rPr>
              <a:t>變數名稱</a:t>
            </a:r>
            <a:endParaRPr lang="zh-TW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943209" y="2712953"/>
            <a:ext cx="1944216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+mj-ea"/>
                <a:ea typeface="+mj-ea"/>
              </a:rPr>
              <a:t>Year</a:t>
            </a:r>
            <a:endParaRPr lang="zh-TW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43209" y="3971786"/>
            <a:ext cx="1944216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+mj-ea"/>
                <a:ea typeface="+mj-ea"/>
              </a:rPr>
              <a:t>City</a:t>
            </a:r>
            <a:endParaRPr lang="zh-TW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943209" y="5195198"/>
            <a:ext cx="1944216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bg1"/>
                </a:solidFill>
                <a:latin typeface="+mj-ea"/>
                <a:ea typeface="+mj-ea"/>
              </a:rPr>
              <a:t>Pi</a:t>
            </a:r>
            <a:endParaRPr lang="zh-TW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0" name="直線單箭頭接點 19"/>
          <p:cNvCxnSpPr>
            <a:stCxn id="16" idx="3"/>
          </p:cNvCxnSpPr>
          <p:nvPr/>
        </p:nvCxnSpPr>
        <p:spPr>
          <a:xfrm>
            <a:off x="7887425" y="3005341"/>
            <a:ext cx="719064" cy="461665"/>
          </a:xfrm>
          <a:prstGeom prst="straightConnector1">
            <a:avLst/>
          </a:prstGeom>
          <a:ln w="825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527385" y="4057634"/>
            <a:ext cx="935088" cy="206539"/>
          </a:xfrm>
          <a:prstGeom prst="straightConnector1">
            <a:avLst/>
          </a:prstGeom>
          <a:ln w="825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7527385" y="5195198"/>
            <a:ext cx="935088" cy="341991"/>
          </a:xfrm>
          <a:prstGeom prst="straightConnector1">
            <a:avLst/>
          </a:prstGeom>
          <a:ln w="825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677332" y="1268760"/>
            <a:ext cx="50377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程式執行期間用到的資料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數值、文字、、、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，會先記錄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在記憶體的某個位址中，並給它一個名稱，這就是變數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rgbClr val="0070C0"/>
              </a:solidFill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-7150"/>
            <a:ext cx="12192000" cy="656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TW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什麼</a:t>
            </a:r>
            <a:r>
              <a:rPr lang="zh-TW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是變數</a:t>
            </a:r>
            <a:r>
              <a:rPr lang="en-US" altLang="zh-TW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(variable)</a:t>
            </a:r>
            <a:r>
              <a:rPr lang="zh-TW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TW" alt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622128" y="2967013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40FF58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622128" y="355764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40FF59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622128" y="407423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40FF5A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632504" y="469520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40FF5B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07439" y="5220849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40FF5C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252572" y="1424919"/>
            <a:ext cx="145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solidFill>
                  <a:srgbClr val="0070C0"/>
                </a:solidFill>
                <a:latin typeface="+mj-ea"/>
                <a:ea typeface="+mj-ea"/>
              </a:rPr>
              <a:t>位址</a:t>
            </a:r>
            <a:endParaRPr lang="zh-TW" altLang="en-US" sz="32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601495" y="214906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314FBA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622128" y="6067111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  <a:latin typeface="+mj-ea"/>
                <a:ea typeface="+mj-ea"/>
              </a:rPr>
              <a:t>514FCA</a:t>
            </a:r>
            <a:endParaRPr lang="zh-TW" altLang="en-US" sz="24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89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574886" y="917036"/>
            <a:ext cx="110422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變數名稱由字母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a~z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或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A~Z)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、數字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(0~9)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底線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組成，但首字不可為數字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zh-CN" altLang="en-US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大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小寫相異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</a:rPr>
              <a:t>(Year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year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是不同的變數名稱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意義的英文單字來命名，以增加程式的可讀性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例如：儲存數學成績的變數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math_score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MathScore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</a:rPr>
              <a:t>Python3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版本中，變數也可以用中文命名。</a:t>
            </a:r>
            <a:endParaRPr lang="zh-CN" altLang="en-US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983432" y="5813965"/>
            <a:ext cx="216110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2year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08770" y="5820010"/>
            <a:ext cx="216110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_</a:t>
            </a:r>
            <a:r>
              <a:rPr lang="en-US" altLang="zh-TW" sz="2800" b="1" dirty="0" smtClean="0"/>
              <a:t>year</a:t>
            </a:r>
            <a:endParaRPr lang="zh-TW" altLang="en-US" sz="2800" b="1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49952" y="5812677"/>
            <a:ext cx="216110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_Year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967588" y="5820278"/>
            <a:ext cx="216110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/>
              <a:t>Year2</a:t>
            </a:r>
            <a:endParaRPr lang="zh-TW" altLang="en-US" sz="2800" b="1" dirty="0"/>
          </a:p>
        </p:txBody>
      </p:sp>
      <p:sp>
        <p:nvSpPr>
          <p:cNvPr id="16" name="矩形 15"/>
          <p:cNvSpPr/>
          <p:nvPr/>
        </p:nvSpPr>
        <p:spPr>
          <a:xfrm>
            <a:off x="988219" y="5706742"/>
            <a:ext cx="512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 2" panose="05020102010507070707" pitchFamily="18" charset="2"/>
              </a:rPr>
              <a:t>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00489" y="5706742"/>
            <a:ext cx="512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 2" panose="05020102010507070707" pitchFamily="18" charset="2"/>
              </a:rPr>
              <a:t>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4721" y="5706742"/>
            <a:ext cx="512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 2" panose="05020102010507070707" pitchFamily="18" charset="2"/>
              </a:rPr>
              <a:t>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34683" y="5722716"/>
            <a:ext cx="512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 2" panose="05020102010507070707" pitchFamily="18" charset="2"/>
              </a:rPr>
              <a:t></a:t>
            </a:r>
            <a:endParaRPr lang="zh-TW" altLang="en-US" sz="4800" b="1" dirty="0">
              <a:solidFill>
                <a:srgbClr val="FF0000"/>
              </a:solidFill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1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TW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變數命名規則</a:t>
            </a:r>
            <a:endParaRPr lang="zh-TW" alt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1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字方塊 20"/>
          <p:cNvSpPr txBox="1"/>
          <p:nvPr/>
        </p:nvSpPr>
        <p:spPr>
          <a:xfrm>
            <a:off x="677332" y="1386506"/>
            <a:ext cx="11440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把資料貼上一個標籤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變數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對變數進行運算，就是對其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指向的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資料作運算。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3600" b="1" dirty="0" smtClean="0">
              <a:solidFill>
                <a:srgbClr val="FFFF00"/>
              </a:solidFill>
            </a:endParaRPr>
          </a:p>
        </p:txBody>
      </p:sp>
      <p:sp>
        <p:nvSpPr>
          <p:cNvPr id="3" name="立方體 2"/>
          <p:cNvSpPr/>
          <p:nvPr/>
        </p:nvSpPr>
        <p:spPr>
          <a:xfrm>
            <a:off x="2927648" y="2852936"/>
            <a:ext cx="1224136" cy="141031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+mn-ea"/>
              </a:rPr>
              <a:t>3.14</a:t>
            </a:r>
            <a:endParaRPr lang="zh-TW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83432" y="3114096"/>
            <a:ext cx="90281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/>
              <a:t>變數</a:t>
            </a:r>
            <a:endParaRPr lang="en-US" altLang="zh-TW" sz="2800" b="1" dirty="0" smtClean="0"/>
          </a:p>
          <a:p>
            <a:pPr algn="ctr"/>
            <a:r>
              <a:rPr lang="en-US" altLang="zh-TW" sz="2800" b="1" dirty="0" smtClean="0">
                <a:latin typeface="+mj-ea"/>
              </a:rPr>
              <a:t>Pi</a:t>
            </a:r>
            <a:endParaRPr lang="zh-TW" altLang="en-US" sz="2800" b="1" dirty="0"/>
          </a:p>
        </p:txBody>
      </p:sp>
      <p:sp>
        <p:nvSpPr>
          <p:cNvPr id="4" name="向右箭號 3"/>
          <p:cNvSpPr/>
          <p:nvPr/>
        </p:nvSpPr>
        <p:spPr>
          <a:xfrm>
            <a:off x="1991544" y="3366775"/>
            <a:ext cx="864096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95400" y="4444971"/>
            <a:ext cx="3741145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50000"/>
                  </a:schemeClr>
                </a:solidFill>
                <a:latin typeface="+mj-ea"/>
              </a:rPr>
              <a:t>Pi=3.14</a:t>
            </a:r>
            <a:endParaRPr lang="zh-TW" alt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1886243" y="5463058"/>
            <a:ext cx="2049517" cy="1062286"/>
          </a:xfrm>
          <a:prstGeom prst="wedgeRectCallout">
            <a:avLst>
              <a:gd name="adj1" fmla="val -33342"/>
              <a:gd name="adj2" fmla="val -89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這不是等號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zh-TW" altLang="en-US" sz="2800" b="1" dirty="0" smtClean="0"/>
              <a:t>是賦</a:t>
            </a:r>
            <a:r>
              <a:rPr lang="zh-TW" altLang="en-US" sz="2800" b="1" dirty="0"/>
              <a:t>值</a:t>
            </a:r>
          </a:p>
        </p:txBody>
      </p:sp>
      <p:sp>
        <p:nvSpPr>
          <p:cNvPr id="30" name="立方體 29"/>
          <p:cNvSpPr/>
          <p:nvPr/>
        </p:nvSpPr>
        <p:spPr>
          <a:xfrm>
            <a:off x="8713916" y="2852936"/>
            <a:ext cx="1224136" cy="141031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+mn-ea"/>
              </a:rPr>
              <a:t>123</a:t>
            </a:r>
            <a:endParaRPr lang="zh-TW" altLang="en-US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769700" y="3114096"/>
            <a:ext cx="902811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/>
              <a:t>變數</a:t>
            </a:r>
            <a:endParaRPr lang="en-US" altLang="zh-TW" sz="2800" b="1" dirty="0" smtClean="0"/>
          </a:p>
          <a:p>
            <a:pPr algn="ctr"/>
            <a:r>
              <a:rPr lang="en-US" altLang="zh-TW" sz="2800" b="1" dirty="0" smtClean="0"/>
              <a:t>X</a:t>
            </a:r>
            <a:endParaRPr lang="zh-TW" altLang="en-US" sz="2800" b="1" dirty="0"/>
          </a:p>
        </p:txBody>
      </p:sp>
      <p:sp>
        <p:nvSpPr>
          <p:cNvPr id="32" name="向右箭號 31"/>
          <p:cNvSpPr/>
          <p:nvPr/>
        </p:nvSpPr>
        <p:spPr>
          <a:xfrm>
            <a:off x="7777812" y="3366775"/>
            <a:ext cx="864096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6481668" y="4444971"/>
            <a:ext cx="3741145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X=123</a:t>
            </a:r>
            <a:endParaRPr lang="zh-TW" alt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210677" y="5302763"/>
            <a:ext cx="4493835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y=X+1</a:t>
            </a:r>
            <a:endParaRPr lang="zh-TW" alt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99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TW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變數的賦值</a:t>
            </a:r>
            <a:endParaRPr lang="zh-TW" altLang="en-GB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3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088914"/>
              </p:ext>
            </p:extLst>
          </p:nvPr>
        </p:nvGraphicFramePr>
        <p:xfrm>
          <a:off x="677331" y="1659592"/>
          <a:ext cx="11042229" cy="44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597">
                  <a:extLst>
                    <a:ext uri="{9D8B030D-6E8A-4147-A177-3AD203B41FA5}">
                      <a16:colId xmlns:a16="http://schemas.microsoft.com/office/drawing/2014/main" val="2401388959"/>
                    </a:ext>
                  </a:extLst>
                </a:gridCol>
                <a:gridCol w="2157984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6708648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資料型態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例子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213360">
                <a:tc rowSpan="3">
                  <a:txBody>
                    <a:bodyPr/>
                    <a:lstStyle/>
                    <a:p>
                      <a:r>
                        <a:rPr lang="zh-TW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數值型態</a:t>
                      </a:r>
                      <a: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/>
                      </a:r>
                      <a:b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(Numeric)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整數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 </a:t>
                      </a:r>
                      <a:r>
                        <a:rPr lang="en-US" altLang="zh-TW" sz="2400" b="1" dirty="0" err="1">
                          <a:latin typeface="+mj-ea"/>
                          <a:ea typeface="+mj-ea"/>
                        </a:rPr>
                        <a:t>int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、、、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7510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浮點數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(float)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3.1415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9.8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471166"/>
                  </a:ext>
                </a:extLst>
              </a:tr>
              <a:tr h="5206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虛數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(complex)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2+3j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4-5j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80071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字串型態</a:t>
                      </a:r>
                      <a: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/>
                      </a:r>
                      <a:b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</a:br>
                      <a:r>
                        <a:rPr lang="en-US" altLang="zh-TW" sz="2400" b="1" i="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(String )</a:t>
                      </a:r>
                      <a:endParaRPr lang="zh-TW" altLang="en-US" sz="2400" b="1" i="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單行字串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“Hello world”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或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‘hello world’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1033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多行字串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“””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第一行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……….. 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              </a:t>
                      </a:r>
                      <a:r>
                        <a:rPr lang="en-US" altLang="zh-TW" sz="24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‘’’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第一行 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……..</a:t>
                      </a:r>
                      <a:endParaRPr lang="en-US" altLang="zh-TW" sz="2400" b="1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       第二行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…………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                    第二行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       第三行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…………</a:t>
                      </a:r>
                      <a:r>
                        <a:rPr lang="en-US" altLang="zh-TW" sz="24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”””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            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第三行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………</a:t>
                      </a:r>
                      <a:r>
                        <a:rPr lang="en-US" altLang="zh-TW" sz="24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en-US" altLang="zh-TW" sz="2400" b="1" dirty="0">
                          <a:latin typeface="+mj-lt"/>
                          <a:ea typeface="+mj-ea"/>
                          <a:cs typeface="Times New Roman" panose="02020603050405020304" pitchFamily="18" charset="0"/>
                        </a:rPr>
                        <a:t>’</a:t>
                      </a:r>
                      <a:endParaRPr lang="zh-TW" altLang="en-US" sz="2400" b="1" dirty="0"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5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布林值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/>
                      </a:r>
                      <a:br>
                        <a:rPr lang="en-US" altLang="zh-TW" sz="2400" b="1" dirty="0">
                          <a:latin typeface="+mj-ea"/>
                          <a:ea typeface="+mj-ea"/>
                        </a:rPr>
                      </a:b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(bool)</a:t>
                      </a:r>
                      <a:endParaRPr lang="zh-TW" altLang="en-US" sz="2400" b="1" i="0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True(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真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)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False(</a:t>
                      </a:r>
                      <a:r>
                        <a:rPr lang="zh-TW" altLang="en-US" sz="2400" b="1" dirty="0">
                          <a:latin typeface="+mj-ea"/>
                          <a:ea typeface="+mj-ea"/>
                        </a:rPr>
                        <a:t>假</a:t>
                      </a:r>
                      <a:r>
                        <a:rPr lang="en-US" altLang="zh-TW" sz="2400" b="1" dirty="0">
                          <a:latin typeface="+mj-ea"/>
                          <a:ea typeface="+mj-ea"/>
                        </a:rPr>
                        <a:t>)</a:t>
                      </a:r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  <a:p>
                      <a:endParaRPr lang="zh-TW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29407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703"/>
            <a:ext cx="12192000" cy="70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b="1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的基本資料型態（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Data type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）</a:t>
            </a:r>
            <a:endParaRPr lang="zh-TW" alt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8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744605"/>
            <a:ext cx="6194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運算子</a:t>
            </a:r>
            <a:endParaRPr lang="en-US" altLang="zh-TW" sz="6000" b="1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處理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資料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符號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157099" y="2918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2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4998719" y="838621"/>
            <a:ext cx="69179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人工智慧發展趨勢和影響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107489" y="2918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ADD05D"/>
                </a:solidFill>
                <a:latin typeface="+mn-ea"/>
                <a:cs typeface="Aharoni" panose="020F0502020204030204" pitchFamily="34" charset="0"/>
              </a:rPr>
              <a:t>0</a:t>
            </a:r>
            <a:endParaRPr kumimoji="1" lang="zh-TW" altLang="en-US" sz="20000" b="1" dirty="0">
              <a:solidFill>
                <a:srgbClr val="ADD05D"/>
              </a:solidFill>
              <a:latin typeface="+mn-ea"/>
              <a:cs typeface="Aharon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8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84468"/>
              </p:ext>
            </p:extLst>
          </p:nvPr>
        </p:nvGraphicFramePr>
        <p:xfrm>
          <a:off x="677332" y="1412776"/>
          <a:ext cx="110422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380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5062478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4389369">
                  <a:extLst>
                    <a:ext uri="{9D8B030D-6E8A-4147-A177-3AD203B41FA5}">
                      <a16:colId xmlns:a16="http://schemas.microsoft.com/office/drawing/2014/main" val="340832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+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</a:t>
                      </a:r>
                      <a:r>
                        <a:rPr lang="zh-TW" altLang="en-US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相加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zh-TW" altLang="en-US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亦可做字串相接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3+4</a:t>
                      </a:r>
                      <a:r>
                        <a:rPr lang="zh-TW" altLang="en-US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、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”3”+”4”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751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-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兩數相減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3-4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47116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*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</a:t>
                      </a:r>
                      <a:r>
                        <a:rPr lang="zh-TW" altLang="en-US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相乘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3*4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8007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取某數的次方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3**4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17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/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兩數相除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10/3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66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%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兩數相除取餘數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10%3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1033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//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兩數相除取整數商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10//3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60"/>
                  </a:ext>
                </a:extLst>
              </a:tr>
            </a:tbl>
          </a:graphicData>
        </a:graphic>
      </p:graphicFrame>
      <p:sp>
        <p:nvSpPr>
          <p:cNvPr id="4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76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算術運算子</a:t>
            </a:r>
          </a:p>
        </p:txBody>
      </p:sp>
    </p:spTree>
    <p:extLst>
      <p:ext uri="{BB962C8B-B14F-4D97-AF65-F5344CB8AC3E}">
        <p14:creationId xmlns:p14="http://schemas.microsoft.com/office/powerpoint/2010/main" val="23983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73660"/>
              </p:ext>
            </p:extLst>
          </p:nvPr>
        </p:nvGraphicFramePr>
        <p:xfrm>
          <a:off x="677332" y="1966000"/>
          <a:ext cx="11042228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188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5023466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4440574">
                  <a:extLst>
                    <a:ext uri="{9D8B030D-6E8A-4147-A177-3AD203B41FA5}">
                      <a16:colId xmlns:a16="http://schemas.microsoft.com/office/drawing/2014/main" val="340832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latin typeface="+mj-ea"/>
                          <a:ea typeface="+mj-ea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==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3==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比較運算子的結果必為布林值</a:t>
                      </a: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(bool)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比較結果成立為</a:t>
                      </a: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True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比較結果不成立為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False</a:t>
                      </a:r>
                      <a:endParaRPr lang="en-US" altLang="zh-TW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751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!=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3!=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47116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&gt;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3&gt;4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80071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3&lt;4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17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&gt;=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3&gt;=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663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&lt;=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3&lt;=</a:t>
                      </a:r>
                      <a:r>
                        <a:rPr lang="en-US" altLang="zh-TW" sz="28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10330"/>
                  </a:ext>
                </a:extLst>
              </a:tr>
            </a:tbl>
          </a:graphicData>
        </a:graphic>
      </p:graphicFrame>
      <p:sp>
        <p:nvSpPr>
          <p:cNvPr id="4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04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比較（關係）運算子</a:t>
            </a:r>
          </a:p>
        </p:txBody>
      </p:sp>
    </p:spTree>
    <p:extLst>
      <p:ext uri="{BB962C8B-B14F-4D97-AF65-F5344CB8AC3E}">
        <p14:creationId xmlns:p14="http://schemas.microsoft.com/office/powerpoint/2010/main" val="27475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8419"/>
              </p:ext>
            </p:extLst>
          </p:nvPr>
        </p:nvGraphicFramePr>
        <p:xfrm>
          <a:off x="677332" y="1988840"/>
          <a:ext cx="11042228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362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5797170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3450696">
                  <a:extLst>
                    <a:ext uri="{9D8B030D-6E8A-4147-A177-3AD203B41FA5}">
                      <a16:colId xmlns:a16="http://schemas.microsoft.com/office/drawing/2014/main" val="815852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 and B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和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均為</a:t>
                      </a:r>
                      <a:r>
                        <a:rPr lang="en-US" altLang="zh-TW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True 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結果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為</a:t>
                      </a:r>
                      <a:r>
                        <a:rPr lang="en-US" altLang="zh-TW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True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，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其它為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3&gt;2 and 4&gt;3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3&gt;2 and 4&gt;5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1751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 or B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和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均為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False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結果為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False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，其它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為</a:t>
                      </a:r>
                      <a:r>
                        <a:rPr lang="en-US" altLang="zh-TW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3&gt;2 or 4&gt;3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3&gt;2 or 4&gt;5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47116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not</a:t>
                      </a:r>
                      <a:r>
                        <a:rPr lang="zh-TW" altLang="en-US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為</a:t>
                      </a:r>
                      <a:r>
                        <a:rPr lang="en-US" altLang="zh-TW" sz="2800" b="1" baseline="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Ture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結果為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False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，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為</a:t>
                      </a:r>
                      <a:r>
                        <a:rPr lang="en-US" altLang="zh-TW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False</a:t>
                      </a:r>
                      <a:r>
                        <a:rPr lang="zh-TW" altLang="en-US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結果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為</a:t>
                      </a:r>
                      <a:r>
                        <a:rPr lang="en-US" altLang="zh-TW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True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not 3&gt;2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not 2&gt;3 </a:t>
                      </a:r>
                      <a:endParaRPr lang="zh-TW" altLang="en-US" sz="28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80071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CN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邏輯運算子</a:t>
            </a:r>
          </a:p>
        </p:txBody>
      </p:sp>
    </p:spTree>
    <p:extLst>
      <p:ext uri="{BB962C8B-B14F-4D97-AF65-F5344CB8AC3E}">
        <p14:creationId xmlns:p14="http://schemas.microsoft.com/office/powerpoint/2010/main" val="259742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94331"/>
              </p:ext>
            </p:extLst>
          </p:nvPr>
        </p:nvGraphicFramePr>
        <p:xfrm>
          <a:off x="574886" y="1051560"/>
          <a:ext cx="11042227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700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2989067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6755460">
                  <a:extLst>
                    <a:ext uri="{9D8B030D-6E8A-4147-A177-3AD203B41FA5}">
                      <a16:colId xmlns:a16="http://schemas.microsoft.com/office/drawing/2014/main" val="815852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b="1" dirty="0"/>
                        <a:t>運算子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簡單的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800" b="1" baseline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= a + b </a:t>
                      </a:r>
                      <a:r>
                        <a:rPr lang="zh-TW" altLang="en-US" sz="2800" b="1" baseline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 </a:t>
                      </a:r>
                      <a:r>
                        <a:rPr lang="en-US" sz="2800" b="1" baseline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 </a:t>
                      </a:r>
                      <a:r>
                        <a:rPr lang="en-US" sz="2800" b="1" baseline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 b </a:t>
                      </a:r>
                      <a:r>
                        <a:rPr lang="zh-TW" altLang="en-US" sz="2800" b="1" baseline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的運算結果賦值為 </a:t>
                      </a:r>
                      <a:r>
                        <a:rPr lang="en-US" sz="2800" b="1" baseline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263947116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+=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加法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+= a 等效於 c = c +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75911218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減法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-= a 等效於 c = c -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46064534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*</a:t>
                      </a:r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乘法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*= a 等效於 c = c *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325590899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除法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/= a 等效於 c = c /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378690849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%=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取模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%= a 等效於 c = c %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361891896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**</a:t>
                      </a:r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冪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**= a 等效於 c = c ** a</a:t>
                      </a:r>
                      <a:endParaRPr lang="pt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629042023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fontAlgn="t"/>
                      <a:r>
                        <a:rPr lang="en-US" altLang="zh-TW" sz="2800" b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//=</a:t>
                      </a: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取整除</a:t>
                      </a:r>
                      <a:r>
                        <a:rPr lang="zh-TW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賦值</a:t>
                      </a:r>
                      <a:r>
                        <a:rPr lang="zh-CN" altLang="en-US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運算子</a:t>
                      </a:r>
                      <a:endParaRPr lang="zh-CN" altLang="en-US" sz="28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//= a </a:t>
                      </a:r>
                      <a:r>
                        <a:rPr lang="pt" sz="28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等效於 </a:t>
                      </a:r>
                      <a:r>
                        <a:rPr lang="pt" sz="28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 = c // a</a:t>
                      </a: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528580071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4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的</a:t>
            </a:r>
            <a:r>
              <a:rPr lang="zh-CN" altLang="en-US" b="1" dirty="0">
                <a:solidFill>
                  <a:schemeClr val="bg1"/>
                </a:solidFill>
              </a:rPr>
              <a:t>賦值</a:t>
            </a:r>
            <a:r>
              <a:rPr lang="zh-CN" altLang="en-US" b="1" dirty="0" smtClean="0">
                <a:solidFill>
                  <a:schemeClr val="bg1"/>
                </a:solidFill>
              </a:rPr>
              <a:t>運算子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744605"/>
            <a:ext cx="6194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Python 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的輸出和輸入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325733" y="294776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3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63352" y="1318787"/>
            <a:ext cx="116619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sep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=' ', end='\n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')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輸出多個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資料，資料間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逗號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分隔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CN" sz="3200" b="1" dirty="0" err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sep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：指定資料間的分隔符號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預設值是一個空格。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指定輸出的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結尾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符號，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預設值是分行符號 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\n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571500" indent="-5715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print(“Hello World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Python")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print(“Hello”, “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World”,”Python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(“Hello”, “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World”,”Python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“,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=“!!”)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print(3.14*2**2)</a:t>
            </a:r>
            <a:endParaRPr lang="zh-CN" altLang="en-US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5362"/>
            <a:ext cx="12192000" cy="68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b="1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的輸出：使用函式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print()</a:t>
            </a:r>
            <a:endParaRPr lang="zh-TW" alt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8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63353" y="1257827"/>
            <a:ext cx="11042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語法：變數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=input([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提示字串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])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參數：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提示字串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：提示輸入資料的字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串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由於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input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回傳給變數的資料型態是字串，若此資料要做算術運算，必須先經過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轉為整數或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float()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轉為浮點數。</a:t>
            </a:r>
            <a:endParaRPr lang="en-US" altLang="zh-CN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範例：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uname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=input(“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請輸入註冊的帳號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")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Age=Input(“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請輸入你的年齡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”)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2074"/>
            <a:ext cx="12192000" cy="68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b="1" dirty="0">
                <a:solidFill>
                  <a:schemeClr val="bg1"/>
                </a:solidFill>
                <a:latin typeface="+mn-ea"/>
              </a:rPr>
              <a:t>Python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的輸入：使用函式</a:t>
            </a:r>
            <a:r>
              <a:rPr lang="en-US" altLang="zh-TW" b="1" dirty="0">
                <a:solidFill>
                  <a:schemeClr val="bg1"/>
                </a:solidFill>
                <a:latin typeface="+mn-ea"/>
              </a:rPr>
              <a:t>input()</a:t>
            </a:r>
            <a:endParaRPr lang="zh-TW" alt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向下箭號圖說文字 4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3-1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3-2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71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07368" y="297949"/>
            <a:ext cx="9311760" cy="773668"/>
          </a:xfrm>
        </p:spPr>
        <p:txBody>
          <a:bodyPr rtlCol="0">
            <a:normAutofit fontScale="90000"/>
          </a:bodyPr>
          <a:lstStyle/>
          <a:p>
            <a:r>
              <a:rPr lang="zh-TW" altLang="en-US" sz="4800" b="1" dirty="0" smtClean="0">
                <a:latin typeface="+mn-ea"/>
                <a:ea typeface="+mn-ea"/>
              </a:rPr>
              <a:t>實作時間：</a:t>
            </a:r>
            <a:r>
              <a:rPr lang="zh-TW" altLang="en-US" sz="4800" b="1" dirty="0">
                <a:latin typeface="+mn-ea"/>
                <a:ea typeface="+mn-ea"/>
              </a:rPr>
              <a:t>計算</a:t>
            </a:r>
            <a:r>
              <a:rPr lang="en-US" altLang="zh-TW" sz="4800" b="1" dirty="0" smtClean="0">
                <a:latin typeface="+mn-ea"/>
                <a:ea typeface="+mn-ea"/>
              </a:rPr>
              <a:t>BMI</a:t>
            </a:r>
            <a:r>
              <a:rPr lang="zh-TW" altLang="en-US" sz="4800" b="1" dirty="0" smtClean="0">
                <a:latin typeface="+mn-ea"/>
                <a:ea typeface="+mn-ea"/>
              </a:rPr>
              <a:t>值</a:t>
            </a:r>
            <a:endParaRPr lang="zh-TW" altLang="en-US" sz="48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368" y="1071617"/>
            <a:ext cx="98773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讓使用者輸入體重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(kg)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和身高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(m)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，計算出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BMI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值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BMI </a:t>
            </a:r>
            <a:r>
              <a:rPr lang="en-US" altLang="zh-TW" sz="3600" b="1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</a:rPr>
              <a:t>體重 </a:t>
            </a:r>
            <a:r>
              <a:rPr lang="en-US" altLang="zh-TW" sz="3600" b="1" dirty="0">
                <a:solidFill>
                  <a:schemeClr val="accent2">
                    <a:lumMod val="50000"/>
                  </a:schemeClr>
                </a:solidFill>
              </a:rPr>
              <a:t>(kg) /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身高</a:t>
            </a:r>
            <a:r>
              <a:rPr lang="en-US" altLang="zh-TW" sz="3600" b="1" baseline="300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(m</a:t>
            </a:r>
            <a:r>
              <a:rPr lang="en-US" altLang="zh-TW" sz="3600" b="1" baseline="300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TW" sz="3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</a:rPr>
              <a:t>參考畫面如下：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9128" y="125433"/>
            <a:ext cx="260119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0" b="1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</a:t>
            </a:r>
            <a:endParaRPr lang="zh-TW" altLang="en-US" sz="15000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927737"/>
              </p:ext>
            </p:extLst>
          </p:nvPr>
        </p:nvGraphicFramePr>
        <p:xfrm>
          <a:off x="519663" y="3949871"/>
          <a:ext cx="11198851" cy="2181726"/>
        </p:xfrm>
        <a:graphic>
          <a:graphicData uri="http://schemas.openxmlformats.org/drawingml/2006/table">
            <a:tbl>
              <a:tblPr/>
              <a:tblGrid>
                <a:gridCol w="11198851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2181726">
                <a:tc>
                  <a:txBody>
                    <a:bodyPr/>
                    <a:lstStyle/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請輸入體重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(kg):</a:t>
                      </a:r>
                      <a:r>
                        <a:rPr lang="en-US" altLang="zh-TW" sz="3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請輸入身高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(m):</a:t>
                      </a:r>
                      <a:r>
                        <a:rPr lang="en-US" altLang="zh-TW" sz="3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你的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BMI</a:t>
                      </a:r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值為 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22.857142857142858</a:t>
                      </a:r>
                      <a:endParaRPr lang="en-US" altLang="zh-TW" sz="3200" b="1" kern="12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4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744605"/>
            <a:ext cx="6194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Python 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的選擇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分支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)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結構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205225" y="2918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4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7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fontAlgn="base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選擇結構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執行分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支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3" y="1196752"/>
            <a:ext cx="10872063" cy="5040560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依據條件的不同，執行不同的程式區塊，稱為選擇結構。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中選擇結構只有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语句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每個條件後面要使用冒號 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表示接下來是滿足條件後要執行的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程式區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使用縮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來劃分語句塊，相同縮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數的語句在一起組成一個語句塊。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23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399845" y="292937"/>
            <a:ext cx="11579595" cy="89986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zh-TW" altLang="en-US" sz="48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  機器學習  和 </a:t>
            </a:r>
            <a:r>
              <a:rPr lang="zh-CN" altLang="en-US" sz="4800" b="1" dirty="0">
                <a:solidFill>
                  <a:srgbClr val="FFFF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  <a:endParaRPr lang="zh-TW" altLang="en-US" sz="4800" b="1" dirty="0">
              <a:solidFill>
                <a:srgbClr val="FFFF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3F15B5-A90E-6E45-B744-83719E234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8" t="8000" r="3661" b="25964"/>
          <a:stretch/>
        </p:blipFill>
        <p:spPr>
          <a:xfrm>
            <a:off x="399846" y="1275340"/>
            <a:ext cx="11792154" cy="45375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5425746-4DE3-8D42-9317-B03BFD9B22DA}"/>
              </a:ext>
            </a:extLst>
          </p:cNvPr>
          <p:cNvSpPr/>
          <p:nvPr/>
        </p:nvSpPr>
        <p:spPr>
          <a:xfrm>
            <a:off x="399845" y="1851190"/>
            <a:ext cx="3787143" cy="1144666"/>
          </a:xfrm>
          <a:prstGeom prst="rect">
            <a:avLst/>
          </a:prstGeom>
          <a:solidFill>
            <a:srgbClr val="ADD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</a:rPr>
              <a:t>使電腦具有類似人類學習及解決複雜問題、抽象思考、展現創意等能力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49CB6F-0A05-4144-AC71-64C7AB812599}"/>
              </a:ext>
            </a:extLst>
          </p:cNvPr>
          <p:cNvSpPr/>
          <p:nvPr/>
        </p:nvSpPr>
        <p:spPr>
          <a:xfrm>
            <a:off x="4463715" y="2629715"/>
            <a:ext cx="3541296" cy="853420"/>
          </a:xfrm>
          <a:prstGeom prst="rect">
            <a:avLst/>
          </a:prstGeom>
          <a:solidFill>
            <a:srgbClr val="80B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</a:rPr>
              <a:t>透過從過往的資料和經驗中學習並找到其運行規則，最後達到人工智慧的方法。</a:t>
            </a:r>
            <a:endParaRPr kumimoji="1"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86CF0E-9BBD-0040-BB34-68413B9D9DEA}"/>
              </a:ext>
            </a:extLst>
          </p:cNvPr>
          <p:cNvSpPr/>
          <p:nvPr/>
        </p:nvSpPr>
        <p:spPr>
          <a:xfrm>
            <a:off x="8281738" y="3056425"/>
            <a:ext cx="3284621" cy="1407696"/>
          </a:xfrm>
          <a:prstGeom prst="rect">
            <a:avLst/>
          </a:prstGeom>
          <a:solidFill>
            <a:srgbClr val="66A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0070C0"/>
                </a:solidFill>
              </a:rPr>
              <a:t>模仿人類大腦的學習模式，一種實現機器學習的技術。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F1A25A-D3B4-A344-AC98-51C896B7202D}"/>
              </a:ext>
            </a:extLst>
          </p:cNvPr>
          <p:cNvSpPr/>
          <p:nvPr/>
        </p:nvSpPr>
        <p:spPr>
          <a:xfrm>
            <a:off x="399845" y="1371608"/>
            <a:ext cx="6554407" cy="469224"/>
          </a:xfrm>
          <a:prstGeom prst="rect">
            <a:avLst/>
          </a:prstGeom>
          <a:solidFill>
            <a:srgbClr val="ADD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/>
              <a:t>人工智慧</a:t>
            </a:r>
            <a:r>
              <a:rPr kumimoji="1" lang="en-US" altLang="zh-TW" sz="2400" b="1" dirty="0"/>
              <a:t>(</a:t>
            </a:r>
            <a:r>
              <a:rPr lang="en-US" altLang="zh-TW" sz="2400" dirty="0"/>
              <a:t>Artificial Intelligence</a:t>
            </a:r>
            <a:r>
              <a:rPr kumimoji="1" lang="en-US" altLang="zh-TW" sz="2400" b="1" dirty="0"/>
              <a:t>)</a:t>
            </a:r>
            <a:endParaRPr kumimoji="1" lang="zh-TW" altLang="en-US" sz="24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FB7981-D9A1-7F46-815B-7568C203AF82}"/>
              </a:ext>
            </a:extLst>
          </p:cNvPr>
          <p:cNvSpPr/>
          <p:nvPr/>
        </p:nvSpPr>
        <p:spPr>
          <a:xfrm>
            <a:off x="4463715" y="2160490"/>
            <a:ext cx="5751096" cy="469225"/>
          </a:xfrm>
          <a:prstGeom prst="rect">
            <a:avLst/>
          </a:prstGeom>
          <a:solidFill>
            <a:srgbClr val="80B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/>
              <a:t>機器學習</a:t>
            </a:r>
            <a:r>
              <a:rPr kumimoji="1" lang="en-US" altLang="zh-TW" sz="2400" b="1" dirty="0"/>
              <a:t>(</a:t>
            </a:r>
            <a:r>
              <a:rPr lang="en-US" altLang="zh-TW" sz="2400" b="1" dirty="0"/>
              <a:t>Machine learning</a:t>
            </a:r>
            <a:r>
              <a:rPr kumimoji="1" lang="en-US" altLang="zh-TW" sz="2400" b="1" dirty="0"/>
              <a:t>)</a:t>
            </a:r>
            <a:endParaRPr kumimoji="1" lang="zh-TW" altLang="en-US" sz="24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31B6AC7-7CE9-4A4A-A8F9-C8D4ED8CD450}"/>
              </a:ext>
            </a:extLst>
          </p:cNvPr>
          <p:cNvSpPr/>
          <p:nvPr/>
        </p:nvSpPr>
        <p:spPr>
          <a:xfrm>
            <a:off x="8169442" y="2875523"/>
            <a:ext cx="4022558" cy="469225"/>
          </a:xfrm>
          <a:prstGeom prst="rect">
            <a:avLst/>
          </a:prstGeom>
          <a:solidFill>
            <a:srgbClr val="66A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/>
              <a:t>深度學習</a:t>
            </a:r>
            <a:r>
              <a:rPr kumimoji="1" lang="en-US" altLang="zh-TW" sz="2400" b="1" dirty="0" smtClean="0"/>
              <a:t>(</a:t>
            </a:r>
            <a:r>
              <a:rPr lang="en-US" altLang="zh-TW" sz="2400" b="1" dirty="0" smtClean="0"/>
              <a:t>Deep </a:t>
            </a:r>
            <a:r>
              <a:rPr lang="en-US" altLang="zh-TW" sz="2400" b="1" dirty="0"/>
              <a:t>learning</a:t>
            </a:r>
            <a:r>
              <a:rPr kumimoji="1" lang="en-US" altLang="zh-TW" sz="2400" b="1" dirty="0"/>
              <a:t>)</a:t>
            </a:r>
            <a:endParaRPr kumimoji="1" lang="zh-TW" altLang="en-US" sz="2400" b="1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D273E42-52E4-3D4D-81FC-04708C713A5A}"/>
              </a:ext>
            </a:extLst>
          </p:cNvPr>
          <p:cNvCxnSpPr>
            <a:cxnSpLocks/>
          </p:cNvCxnSpPr>
          <p:nvPr/>
        </p:nvCxnSpPr>
        <p:spPr>
          <a:xfrm>
            <a:off x="625641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B260CF2-2CC9-4E45-8255-4F5308E6390C}"/>
              </a:ext>
            </a:extLst>
          </p:cNvPr>
          <p:cNvCxnSpPr>
            <a:cxnSpLocks/>
          </p:cNvCxnSpPr>
          <p:nvPr/>
        </p:nvCxnSpPr>
        <p:spPr>
          <a:xfrm>
            <a:off x="1887174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9417DFF-ACDA-D54D-9779-23CA698B7253}"/>
              </a:ext>
            </a:extLst>
          </p:cNvPr>
          <p:cNvCxnSpPr>
            <a:cxnSpLocks/>
          </p:cNvCxnSpPr>
          <p:nvPr/>
        </p:nvCxnSpPr>
        <p:spPr>
          <a:xfrm>
            <a:off x="3148707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0D823E-54AC-F14B-8CF5-D26A431D6E5B}"/>
              </a:ext>
            </a:extLst>
          </p:cNvPr>
          <p:cNvCxnSpPr>
            <a:cxnSpLocks/>
          </p:cNvCxnSpPr>
          <p:nvPr/>
        </p:nvCxnSpPr>
        <p:spPr>
          <a:xfrm>
            <a:off x="4410240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CDAF6E2-0D92-B54E-AFB7-0577B5CF3834}"/>
              </a:ext>
            </a:extLst>
          </p:cNvPr>
          <p:cNvCxnSpPr>
            <a:cxnSpLocks/>
          </p:cNvCxnSpPr>
          <p:nvPr/>
        </p:nvCxnSpPr>
        <p:spPr>
          <a:xfrm>
            <a:off x="5671773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7C3C35E-8D27-F547-9365-D577B099A04B}"/>
              </a:ext>
            </a:extLst>
          </p:cNvPr>
          <p:cNvCxnSpPr>
            <a:cxnSpLocks/>
          </p:cNvCxnSpPr>
          <p:nvPr/>
        </p:nvCxnSpPr>
        <p:spPr>
          <a:xfrm>
            <a:off x="6933306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AA5F6B2-9CF5-8841-816C-23EB9CDDC291}"/>
              </a:ext>
            </a:extLst>
          </p:cNvPr>
          <p:cNvCxnSpPr>
            <a:cxnSpLocks/>
          </p:cNvCxnSpPr>
          <p:nvPr/>
        </p:nvCxnSpPr>
        <p:spPr>
          <a:xfrm>
            <a:off x="8194839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0C99995-EEBB-4D4C-A244-56BD993DCBA2}"/>
              </a:ext>
            </a:extLst>
          </p:cNvPr>
          <p:cNvCxnSpPr>
            <a:cxnSpLocks/>
          </p:cNvCxnSpPr>
          <p:nvPr/>
        </p:nvCxnSpPr>
        <p:spPr>
          <a:xfrm>
            <a:off x="9456372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BDEC914-8B56-D642-AA72-9C70F3B55B0E}"/>
              </a:ext>
            </a:extLst>
          </p:cNvPr>
          <p:cNvCxnSpPr>
            <a:cxnSpLocks/>
          </p:cNvCxnSpPr>
          <p:nvPr/>
        </p:nvCxnSpPr>
        <p:spPr>
          <a:xfrm>
            <a:off x="10717905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3B90106-66B7-764C-80FD-F635B25A6F93}"/>
              </a:ext>
            </a:extLst>
          </p:cNvPr>
          <p:cNvCxnSpPr>
            <a:cxnSpLocks/>
          </p:cNvCxnSpPr>
          <p:nvPr/>
        </p:nvCxnSpPr>
        <p:spPr>
          <a:xfrm>
            <a:off x="11979441" y="5644474"/>
            <a:ext cx="0" cy="1684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3E7500E-D95F-5A46-A33B-CDE9BA60AFE9}"/>
              </a:ext>
            </a:extLst>
          </p:cNvPr>
          <p:cNvSpPr txBox="1"/>
          <p:nvPr/>
        </p:nvSpPr>
        <p:spPr>
          <a:xfrm>
            <a:off x="171027" y="5182809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/>
              <a:t>1950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AD9EC3-3C77-4346-8F9D-8ED10AAD724A}"/>
              </a:ext>
            </a:extLst>
          </p:cNvPr>
          <p:cNvSpPr txBox="1"/>
          <p:nvPr/>
        </p:nvSpPr>
        <p:spPr>
          <a:xfrm>
            <a:off x="3955626" y="512042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/>
              <a:t>1980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9C03767-AB3E-1E4C-83E6-2B9340B15057}"/>
              </a:ext>
            </a:extLst>
          </p:cNvPr>
          <p:cNvSpPr txBox="1"/>
          <p:nvPr/>
        </p:nvSpPr>
        <p:spPr>
          <a:xfrm>
            <a:off x="7714830" y="5120995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/>
              <a:t>2010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C0E3DB-BF90-F141-A755-0574A6833338}"/>
              </a:ext>
            </a:extLst>
          </p:cNvPr>
          <p:cNvSpPr txBox="1"/>
          <p:nvPr/>
        </p:nvSpPr>
        <p:spPr>
          <a:xfrm>
            <a:off x="399845" y="5823280"/>
            <a:ext cx="4010392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受限硬體，未能實現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A60F598-4BD8-9445-8123-D3FC86BCC92E}"/>
              </a:ext>
            </a:extLst>
          </p:cNvPr>
          <p:cNvSpPr txBox="1"/>
          <p:nvPr/>
        </p:nvSpPr>
        <p:spPr>
          <a:xfrm>
            <a:off x="4405622" y="5823280"/>
            <a:ext cx="3763819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大數據＋分散式儲存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D3D7C3D-85A0-6241-85B0-ABC9D2712F42}"/>
              </a:ext>
            </a:extLst>
          </p:cNvPr>
          <p:cNvSpPr txBox="1"/>
          <p:nvPr/>
        </p:nvSpPr>
        <p:spPr>
          <a:xfrm>
            <a:off x="8174340" y="5823280"/>
            <a:ext cx="4000875" cy="5232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TPU</a:t>
            </a:r>
            <a:r>
              <a:rPr kumimoji="1" lang="zh-CN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＋平行運算</a:t>
            </a:r>
            <a:endParaRPr kumimoji="1"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62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22688"/>
            <a:ext cx="12192000" cy="66311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 fontAlgn="base"/>
            <a:r>
              <a:rPr lang="en-US" altLang="zh-TW" b="1" dirty="0" smtClean="0">
                <a:solidFill>
                  <a:srgbClr val="FFFF00"/>
                </a:solidFill>
                <a:latin typeface="+mn-ea"/>
                <a:ea typeface="+mn-ea"/>
              </a:rPr>
              <a:t>If</a:t>
            </a:r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條件判斷，選擇程式執行分支</a:t>
            </a:r>
            <a:endParaRPr lang="zh-TW" altLang="en-US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24347" y="954091"/>
            <a:ext cx="5585235" cy="5040560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成立時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進行區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塊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的運算；不成立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進行條件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的判斷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成立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進行區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塊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運算；不成立時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進行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判斷、、、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、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若所有條件都不成立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可執行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else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裡的程式區塊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TW" altLang="en-US" sz="3200" b="1" dirty="0">
              <a:latin typeface="Microsoft Jenghe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7198" y="1296955"/>
            <a:ext cx="5616624" cy="41025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solidFill>
                  <a:schemeClr val="tx1"/>
                </a:solidFill>
              </a:rPr>
              <a:t>if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條件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1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成</a:t>
            </a:r>
            <a:r>
              <a:rPr lang="zh-TW" altLang="en-US" sz="2800" b="1" dirty="0">
                <a:solidFill>
                  <a:schemeClr val="tx1"/>
                </a:solidFill>
              </a:rPr>
              <a:t>立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:</a:t>
            </a:r>
          </a:p>
          <a:p>
            <a:endParaRPr lang="en-US" altLang="zh-TW" sz="2800" b="1" dirty="0">
              <a:solidFill>
                <a:schemeClr val="tx1"/>
              </a:solidFill>
            </a:endParaRPr>
          </a:p>
          <a:p>
            <a:endParaRPr lang="en-US" altLang="zh-TW" sz="2800" b="1" dirty="0" smtClean="0">
              <a:solidFill>
                <a:schemeClr val="tx1"/>
              </a:solidFill>
            </a:endParaRPr>
          </a:p>
          <a:p>
            <a:r>
              <a:rPr lang="en-US" altLang="zh-TW" sz="2800" b="1" dirty="0" err="1" smtClean="0">
                <a:solidFill>
                  <a:schemeClr val="tx1"/>
                </a:solidFill>
              </a:rPr>
              <a:t>elif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 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條件</a:t>
            </a:r>
            <a:r>
              <a:rPr lang="en-US" altLang="zh-TW" sz="2800" b="1" dirty="0" smtClean="0">
                <a:solidFill>
                  <a:schemeClr val="tx1"/>
                </a:solidFill>
              </a:rPr>
              <a:t>2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成立</a:t>
            </a:r>
            <a:r>
              <a:rPr lang="en-US" altLang="zh-TW" sz="2800" b="1" dirty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800" b="1" dirty="0">
                <a:solidFill>
                  <a:schemeClr val="tx1"/>
                </a:solidFill>
                <a:sym typeface="Wingdings" panose="05000000000000000000" pitchFamily="2" charset="2"/>
              </a:rPr>
              <a:t>不一定要有</a:t>
            </a:r>
            <a:r>
              <a:rPr lang="en-US" altLang="zh-TW" sz="28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zh-TW" sz="2800" b="1" dirty="0">
              <a:solidFill>
                <a:schemeClr val="tx1"/>
              </a:solidFill>
            </a:endParaRPr>
          </a:p>
          <a:p>
            <a:endParaRPr lang="en-US" altLang="zh-TW" sz="2800" b="1" dirty="0" smtClean="0">
              <a:solidFill>
                <a:schemeClr val="tx1"/>
              </a:solidFill>
            </a:endParaRPr>
          </a:p>
          <a:p>
            <a:endParaRPr lang="en-US" altLang="zh-TW" sz="2800" b="1" dirty="0">
              <a:solidFill>
                <a:schemeClr val="tx1"/>
              </a:solidFill>
            </a:endParaRPr>
          </a:p>
          <a:p>
            <a:r>
              <a:rPr lang="en-US" altLang="zh-TW" sz="2800" b="1" dirty="0" smtClean="0">
                <a:solidFill>
                  <a:schemeClr val="tx1"/>
                </a:solidFill>
              </a:rPr>
              <a:t>else</a:t>
            </a:r>
            <a:r>
              <a:rPr lang="en-US" altLang="zh-TW" sz="2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:(</a:t>
            </a:r>
            <a:r>
              <a:rPr lang="zh-TW" altLang="en-US" sz="2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不一定要有</a:t>
            </a:r>
            <a:r>
              <a:rPr lang="en-US" altLang="zh-TW" sz="2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zh-TW" sz="2800" b="1" dirty="0">
              <a:solidFill>
                <a:schemeClr val="tx1"/>
              </a:solidFill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9626" y="1846689"/>
            <a:ext cx="4336314" cy="87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條件</a:t>
            </a:r>
            <a:r>
              <a:rPr lang="en-US" altLang="zh-TW" sz="2400" b="1" dirty="0" smtClean="0"/>
              <a:t>1</a:t>
            </a:r>
            <a:r>
              <a:rPr lang="zh-TW" altLang="en-US" sz="2400" b="1" dirty="0" smtClean="0"/>
              <a:t>成立要執行的區塊</a:t>
            </a:r>
            <a:r>
              <a:rPr lang="en-US" altLang="zh-TW" sz="2400" b="1" dirty="0" smtClean="0"/>
              <a:t>1</a:t>
            </a:r>
            <a:br>
              <a:rPr lang="en-US" altLang="zh-TW" sz="2400" b="1" dirty="0" smtClean="0"/>
            </a:br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9626" y="3135679"/>
            <a:ext cx="4336314" cy="848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條件</a:t>
            </a:r>
            <a:r>
              <a:rPr lang="en-US" altLang="zh-TW" sz="2400" b="1" dirty="0" smtClean="0"/>
              <a:t>2</a:t>
            </a:r>
            <a:r>
              <a:rPr lang="zh-TW" altLang="en-US" sz="2400" b="1" dirty="0" smtClean="0"/>
              <a:t>成立要執行的區塊</a:t>
            </a:r>
            <a:r>
              <a:rPr lang="en-US" altLang="zh-TW" sz="2400" b="1" dirty="0" smtClean="0"/>
              <a:t>2</a:t>
            </a:r>
            <a:br>
              <a:rPr lang="en-US" altLang="zh-TW" sz="2400" b="1" dirty="0" smtClean="0"/>
            </a:br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6842010" y="4430739"/>
            <a:ext cx="4353930" cy="848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不滿足上面條件要執行的區</a:t>
            </a:r>
            <a:r>
              <a:rPr lang="zh-TW" altLang="en-US" sz="2400" b="1" dirty="0" smtClean="0"/>
              <a:t>塊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zh-TW" altLang="en-US" sz="2400" b="1" dirty="0"/>
          </a:p>
        </p:txBody>
      </p:sp>
      <p:sp>
        <p:nvSpPr>
          <p:cNvPr id="11" name="向右箭號 10"/>
          <p:cNvSpPr/>
          <p:nvPr/>
        </p:nvSpPr>
        <p:spPr>
          <a:xfrm>
            <a:off x="6036006" y="1952082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2" name="向右箭號 11"/>
          <p:cNvSpPr/>
          <p:nvPr/>
        </p:nvSpPr>
        <p:spPr>
          <a:xfrm>
            <a:off x="6027198" y="3276477"/>
            <a:ext cx="814812" cy="429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4" name="向右箭號 13"/>
          <p:cNvSpPr/>
          <p:nvPr/>
        </p:nvSpPr>
        <p:spPr>
          <a:xfrm>
            <a:off x="6027198" y="4569651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2" name="向下箭號圖說文字 1"/>
          <p:cNvSpPr/>
          <p:nvPr/>
        </p:nvSpPr>
        <p:spPr>
          <a:xfrm>
            <a:off x="3722845" y="6061551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4-1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4-2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4-3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21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07368" y="297949"/>
            <a:ext cx="9311760" cy="773668"/>
          </a:xfrm>
        </p:spPr>
        <p:txBody>
          <a:bodyPr rtlCol="0">
            <a:normAutofit fontScale="90000"/>
          </a:bodyPr>
          <a:lstStyle/>
          <a:p>
            <a:r>
              <a:rPr lang="zh-TW" altLang="en-US" sz="4800" b="1" dirty="0" smtClean="0">
                <a:latin typeface="+mn-ea"/>
                <a:ea typeface="+mn-ea"/>
              </a:rPr>
              <a:t>實作時間：</a:t>
            </a:r>
            <a:r>
              <a:rPr lang="zh-TW" altLang="en-US" sz="4800" b="1" dirty="0">
                <a:latin typeface="+mn-ea"/>
                <a:ea typeface="+mn-ea"/>
              </a:rPr>
              <a:t>計算</a:t>
            </a:r>
            <a:r>
              <a:rPr lang="en-US" altLang="zh-TW" sz="4800" b="1" dirty="0">
                <a:latin typeface="+mn-ea"/>
                <a:ea typeface="+mn-ea"/>
              </a:rPr>
              <a:t>BMI</a:t>
            </a:r>
            <a:r>
              <a:rPr lang="zh-TW" altLang="en-US" sz="4800" b="1" dirty="0">
                <a:latin typeface="+mn-ea"/>
                <a:ea typeface="+mn-ea"/>
              </a:rPr>
              <a:t>並輸出</a:t>
            </a:r>
            <a:r>
              <a:rPr lang="zh-TW" altLang="en-US" sz="4800" b="1" dirty="0" smtClean="0">
                <a:latin typeface="+mn-ea"/>
                <a:ea typeface="+mn-ea"/>
              </a:rPr>
              <a:t>分級評等</a:t>
            </a:r>
            <a:endParaRPr lang="zh-TW" altLang="en-US" sz="48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368" y="1071617"/>
            <a:ext cx="98773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讓使用者輸入體重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(kg)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和身高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(m)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，計算出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BMI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值，並依據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BMI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值顯示其分級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BMI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體重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(kg) /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身高</a:t>
            </a:r>
            <a:r>
              <a:rPr lang="en-US" altLang="zh-TW" sz="3200" b="1" baseline="300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(m</a:t>
            </a:r>
            <a:r>
              <a:rPr lang="en-US" altLang="zh-TW" sz="3200" b="1" baseline="30000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參考畫面如下：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90113" y="32084"/>
            <a:ext cx="144790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0" b="1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</a:t>
            </a:r>
            <a:endParaRPr lang="zh-TW" altLang="en-US" sz="15000" dirty="0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01508"/>
              </p:ext>
            </p:extLst>
          </p:nvPr>
        </p:nvGraphicFramePr>
        <p:xfrm>
          <a:off x="6352674" y="2641280"/>
          <a:ext cx="580129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227">
                  <a:extLst>
                    <a:ext uri="{9D8B030D-6E8A-4147-A177-3AD203B41FA5}">
                      <a16:colId xmlns:a16="http://schemas.microsoft.com/office/drawing/2014/main" val="3490705885"/>
                    </a:ext>
                  </a:extLst>
                </a:gridCol>
                <a:gridCol w="3834063">
                  <a:extLst>
                    <a:ext uri="{9D8B030D-6E8A-4147-A177-3AD203B41FA5}">
                      <a16:colId xmlns:a16="http://schemas.microsoft.com/office/drawing/2014/main" val="70508370"/>
                    </a:ext>
                  </a:extLst>
                </a:gridCol>
              </a:tblGrid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latin typeface="Arial Black" panose="020B0A04020102020204" pitchFamily="34" charset="0"/>
                        </a:rPr>
                        <a:t>分 級</a:t>
                      </a:r>
                      <a:endParaRPr lang="zh-TW" altLang="en-US" sz="32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latin typeface="Arial Black" panose="020B0A04020102020204" pitchFamily="34" charset="0"/>
                        </a:rPr>
                        <a:t>⾝體質量指數 </a:t>
                      </a:r>
                      <a:endParaRPr lang="zh-TW" altLang="en-US" sz="3200" b="1" dirty="0"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7088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體重過輕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BMI 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＜ </a:t>
                      </a: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18.5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57357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正常範圍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18.5 ≦ BMI 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＜</a:t>
                      </a: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24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48656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過 重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24 ≦ BMI 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＜ </a:t>
                      </a: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27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05505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輕度肥胖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27 ≦ BMI 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＜ </a:t>
                      </a: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30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41517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中度肥胖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30 ≦ BMI 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＜ </a:t>
                      </a: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35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34819"/>
                  </a:ext>
                </a:extLst>
              </a:tr>
              <a:tr h="555507">
                <a:tc>
                  <a:txBody>
                    <a:bodyPr/>
                    <a:lstStyle/>
                    <a:p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重度肥胖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rial Black" panose="020B0A04020102020204" pitchFamily="34" charset="0"/>
                        </a:rPr>
                        <a:t>BMI ≧ 35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Arial Black" panose="020B0A04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225713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10465"/>
              </p:ext>
            </p:extLst>
          </p:nvPr>
        </p:nvGraphicFramePr>
        <p:xfrm>
          <a:off x="1002674" y="3327895"/>
          <a:ext cx="5125410" cy="3185200"/>
        </p:xfrm>
        <a:graphic>
          <a:graphicData uri="http://schemas.openxmlformats.org/drawingml/2006/table">
            <a:tbl>
              <a:tblPr/>
              <a:tblGrid>
                <a:gridCol w="5125410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3185200">
                <a:tc>
                  <a:txBody>
                    <a:bodyPr/>
                    <a:lstStyle/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請輸入體重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(kg):</a:t>
                      </a:r>
                      <a:r>
                        <a:rPr lang="en-US" altLang="zh-TW" sz="3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請輸入身高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(m):</a:t>
                      </a:r>
                      <a:r>
                        <a:rPr lang="en-US" altLang="zh-TW" sz="3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  <a:r>
                        <a:rPr lang="en-US" altLang="zh-TW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zh-TW" altLang="en-US" sz="3200" b="1" i="0" kern="1200" dirty="0" smtClean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正常範圍</a:t>
                      </a:r>
                      <a:endParaRPr lang="en-US" altLang="zh-TW" sz="3200" b="1" kern="1200" dirty="0">
                        <a:solidFill>
                          <a:srgbClr val="FFFF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4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3029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 fontAlgn="base"/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多層</a:t>
            </a:r>
            <a:r>
              <a:rPr lang="en-US" altLang="zh-TW" b="1" dirty="0" smtClean="0">
                <a:solidFill>
                  <a:srgbClr val="FFFF00"/>
                </a:solidFill>
                <a:latin typeface="+mn-ea"/>
                <a:ea typeface="+mn-ea"/>
              </a:rPr>
              <a:t>If</a:t>
            </a:r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條件判斷，選擇程式執行分支</a:t>
            </a:r>
            <a:endParaRPr lang="zh-TW" altLang="en-US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3" y="1584960"/>
            <a:ext cx="5183431" cy="4652352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成立時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要執行的程式區塊內又有選擇結構。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Microsoft Jenghe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第二層選擇結構必須再縮排一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次</a:t>
            </a:r>
          </a:p>
        </p:txBody>
      </p:sp>
      <p:sp>
        <p:nvSpPr>
          <p:cNvPr id="4" name="矩形 3"/>
          <p:cNvSpPr/>
          <p:nvPr/>
        </p:nvSpPr>
        <p:spPr>
          <a:xfrm>
            <a:off x="5763394" y="1180338"/>
            <a:ext cx="6048672" cy="52074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if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成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立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r>
              <a:rPr lang="en-US" altLang="zh-TW" sz="3200" b="1" dirty="0">
                <a:solidFill>
                  <a:schemeClr val="tx1"/>
                </a:solidFill>
              </a:rPr>
              <a:t>	</a:t>
            </a:r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else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:(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不一定要有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26974" y="5137369"/>
            <a:ext cx="4981260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不滿足上面條件要執行的區塊</a:t>
            </a:r>
            <a:endParaRPr lang="zh-TW" altLang="en-US" sz="2400" b="1" dirty="0"/>
          </a:p>
        </p:txBody>
      </p:sp>
      <p:sp>
        <p:nvSpPr>
          <p:cNvPr id="2" name="文字方塊 1"/>
          <p:cNvSpPr txBox="1"/>
          <p:nvPr/>
        </p:nvSpPr>
        <p:spPr>
          <a:xfrm>
            <a:off x="6590398" y="1874138"/>
            <a:ext cx="5017836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b="1" dirty="0"/>
              <a:t>if </a:t>
            </a:r>
            <a:r>
              <a:rPr lang="zh-TW" altLang="en-US" sz="2800" b="1" dirty="0"/>
              <a:t>條件</a:t>
            </a:r>
            <a:r>
              <a:rPr lang="en-US" altLang="zh-TW" sz="2800" b="1" dirty="0"/>
              <a:t>1-1</a:t>
            </a:r>
            <a:r>
              <a:rPr lang="zh-TW" altLang="en-US" sz="2800" b="1" dirty="0"/>
              <a:t>成立</a:t>
            </a:r>
            <a:r>
              <a:rPr lang="en-US" altLang="zh-TW" sz="2800" b="1" dirty="0"/>
              <a:t>:</a:t>
            </a:r>
          </a:p>
          <a:p>
            <a:endParaRPr lang="en-US" altLang="zh-TW" sz="2800" b="1" dirty="0"/>
          </a:p>
          <a:p>
            <a:endParaRPr lang="en-US" altLang="zh-TW" sz="2800" b="1" dirty="0"/>
          </a:p>
          <a:p>
            <a:r>
              <a:rPr lang="en-US" altLang="zh-TW" sz="2800" b="1" dirty="0" smtClean="0"/>
              <a:t>else</a:t>
            </a:r>
            <a:r>
              <a:rPr lang="en-US" altLang="zh-TW" sz="2800" b="1" dirty="0">
                <a:sym typeface="Wingdings" panose="05000000000000000000" pitchFamily="2" charset="2"/>
              </a:rPr>
              <a:t>:(</a:t>
            </a:r>
            <a:r>
              <a:rPr lang="zh-TW" altLang="en-US" sz="2800" b="1" dirty="0">
                <a:sym typeface="Wingdings" panose="05000000000000000000" pitchFamily="2" charset="2"/>
              </a:rPr>
              <a:t>不一定要有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)</a:t>
            </a:r>
            <a:endParaRPr lang="en-US" altLang="zh-TW" sz="2800" b="1" dirty="0">
              <a:sym typeface="Wingdings" panose="05000000000000000000" pitchFamily="2" charset="2"/>
            </a:endParaRPr>
          </a:p>
          <a:p>
            <a:endParaRPr lang="en-US" altLang="zh-TW" sz="2800" b="1" dirty="0" smtClean="0">
              <a:sym typeface="Wingdings" panose="05000000000000000000" pitchFamily="2" charset="2"/>
            </a:endParaRPr>
          </a:p>
          <a:p>
            <a:endParaRPr lang="en-US" altLang="zh-TW" sz="2800" b="1" dirty="0"/>
          </a:p>
        </p:txBody>
      </p:sp>
      <p:sp>
        <p:nvSpPr>
          <p:cNvPr id="7" name="矩形 6"/>
          <p:cNvSpPr/>
          <p:nvPr/>
        </p:nvSpPr>
        <p:spPr>
          <a:xfrm>
            <a:off x="7418490" y="2385146"/>
            <a:ext cx="4054487" cy="7560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要執行的區塊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7406299" y="3654357"/>
            <a:ext cx="4066678" cy="7560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要執行的區塊</a:t>
            </a:r>
            <a:endParaRPr lang="zh-TW" altLang="en-US" sz="2400" b="1" dirty="0"/>
          </a:p>
        </p:txBody>
      </p:sp>
      <p:sp>
        <p:nvSpPr>
          <p:cNvPr id="11" name="向右箭號 10"/>
          <p:cNvSpPr/>
          <p:nvPr/>
        </p:nvSpPr>
        <p:spPr>
          <a:xfrm>
            <a:off x="5763394" y="2774075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2" name="向右箭號 11"/>
          <p:cNvSpPr/>
          <p:nvPr/>
        </p:nvSpPr>
        <p:spPr>
          <a:xfrm>
            <a:off x="5776674" y="5245594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4" name="向右箭號 13"/>
          <p:cNvSpPr/>
          <p:nvPr/>
        </p:nvSpPr>
        <p:spPr>
          <a:xfrm>
            <a:off x="6591486" y="2444086"/>
            <a:ext cx="814812" cy="57036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5" name="向右箭號 14"/>
          <p:cNvSpPr/>
          <p:nvPr/>
        </p:nvSpPr>
        <p:spPr>
          <a:xfrm>
            <a:off x="6591486" y="3774050"/>
            <a:ext cx="814812" cy="57036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74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744605"/>
            <a:ext cx="6194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Python 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的迴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圈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(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循環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)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結構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189183" y="2918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5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77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fontAlgn="base"/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循環結構</a:t>
            </a:r>
            <a:r>
              <a:rPr lang="en-US" altLang="zh-TW" b="1" dirty="0" smtClean="0">
                <a:solidFill>
                  <a:srgbClr val="FFFF00"/>
                </a:solidFill>
                <a:latin typeface="+mn-ea"/>
                <a:ea typeface="+mn-ea"/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迴圈</a:t>
            </a:r>
            <a:r>
              <a:rPr lang="en-US" altLang="zh-TW" b="1" dirty="0" smtClean="0">
                <a:solidFill>
                  <a:srgbClr val="FFFF00"/>
                </a:solidFill>
                <a:latin typeface="+mn-ea"/>
                <a:ea typeface="+mn-ea"/>
              </a:rPr>
              <a:t>)</a:t>
            </a:r>
            <a:endParaRPr lang="zh-TW" altLang="en-US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4" y="1196752"/>
            <a:ext cx="11225468" cy="5040560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當需要重複進⾏運算的時候使⽤迴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中的迴圈語句有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while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當重複的次數可以清楚被計算或當迭代的表現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明顯時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使⽤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重複的次數難以計算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但條件清楚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或是有條件的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時使⽤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while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迴圈執行的條件要改變，最後能跳出迴圈，否則會形成無窮迴圈。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6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-5673"/>
            <a:ext cx="12192000" cy="63432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 fontScale="90000"/>
          </a:bodyPr>
          <a:lstStyle/>
          <a:p>
            <a:pPr algn="ctr" fontAlgn="base"/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while 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</a:t>
            </a:r>
            <a:r>
              <a: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不知循環次數的迴圈</a:t>
            </a: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3" y="863191"/>
            <a:ext cx="5513985" cy="4888346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條件判斷成立時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進行區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塊的程式區塊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程式區塊執行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完畢後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再次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檢查判斷條件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若依然成立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則繼續執行區塊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若條件判斷不成立，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不再繼續執行區塊的動作稱為跳出迴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圈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Microsoft Jenghe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3992" y="863191"/>
            <a:ext cx="5256584" cy="41555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while 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條件判斷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4602" y="1632736"/>
            <a:ext cx="3694574" cy="299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/>
              <a:t>條件成立要執行的區塊</a:t>
            </a:r>
            <a:endParaRPr lang="en-US" altLang="zh-TW" sz="2400" b="1" dirty="0" smtClean="0"/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endParaRPr lang="zh-TW" altLang="en-US" sz="2400" b="1" dirty="0"/>
          </a:p>
        </p:txBody>
      </p:sp>
      <p:sp>
        <p:nvSpPr>
          <p:cNvPr id="7" name="向右箭號 6"/>
          <p:cNvSpPr/>
          <p:nvPr/>
        </p:nvSpPr>
        <p:spPr>
          <a:xfrm>
            <a:off x="6023992" y="2880222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8" name="向下箭號圖說文字 7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5-1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5-2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3810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41798" y="278657"/>
            <a:ext cx="8810749" cy="1951196"/>
          </a:xfrm>
        </p:spPr>
        <p:txBody>
          <a:bodyPr rtlCol="0">
            <a:normAutofit fontScale="90000"/>
          </a:bodyPr>
          <a:lstStyle/>
          <a:p>
            <a:r>
              <a:rPr lang="zh-TW" altLang="en-US" sz="4800" b="1" dirty="0" smtClean="0">
                <a:latin typeface="+mn-ea"/>
                <a:ea typeface="+mn-ea"/>
              </a:rPr>
              <a:t>實作時間：</a:t>
            </a:r>
            <a:r>
              <a:rPr lang="en-US" altLang="zh-TW" sz="4800" b="1" dirty="0" smtClean="0">
                <a:latin typeface="+mn-ea"/>
                <a:ea typeface="+mn-ea"/>
              </a:rPr>
              <a:t/>
            </a:r>
            <a:br>
              <a:rPr lang="en-US" altLang="zh-TW" sz="4800" b="1" dirty="0" smtClean="0">
                <a:latin typeface="+mn-ea"/>
                <a:ea typeface="+mn-ea"/>
              </a:rPr>
            </a:br>
            <a:r>
              <a:rPr lang="zh-TW" altLang="en-US" sz="4800" b="1" dirty="0">
                <a:latin typeface="+mn-ea"/>
                <a:ea typeface="+mn-ea"/>
              </a:rPr>
              <a:t>計算</a:t>
            </a:r>
            <a:r>
              <a:rPr lang="en-US" altLang="zh-TW" sz="4800" b="1" dirty="0">
                <a:latin typeface="+mn-ea"/>
                <a:ea typeface="+mn-ea"/>
              </a:rPr>
              <a:t>(1+2+3</a:t>
            </a:r>
            <a:r>
              <a:rPr lang="zh-TW" altLang="en-US" sz="4800" b="1" dirty="0">
                <a:latin typeface="+mn-ea"/>
                <a:ea typeface="+mn-ea"/>
              </a:rPr>
              <a:t>、、、</a:t>
            </a:r>
            <a:r>
              <a:rPr lang="en-US" altLang="zh-TW" sz="4800" b="1" dirty="0">
                <a:latin typeface="+mn-ea"/>
                <a:ea typeface="+mn-ea"/>
              </a:rPr>
              <a:t>+n) </a:t>
            </a:r>
            <a:r>
              <a:rPr lang="en-US" altLang="zh-TW" sz="4800" b="1" dirty="0" smtClean="0">
                <a:latin typeface="+mn-ea"/>
                <a:ea typeface="+mn-ea"/>
              </a:rPr>
              <a:t>&gt;10</a:t>
            </a:r>
            <a:r>
              <a:rPr lang="en-US" altLang="zh-TW" sz="4800" b="1" baseline="30000" dirty="0" smtClean="0">
                <a:latin typeface="+mn-ea"/>
                <a:ea typeface="+mn-ea"/>
              </a:rPr>
              <a:t>6</a:t>
            </a:r>
            <a:r>
              <a:rPr lang="en-US" altLang="zh-TW" sz="4800" b="1" dirty="0" smtClean="0">
                <a:latin typeface="+mn-ea"/>
                <a:ea typeface="+mn-ea"/>
              </a:rPr>
              <a:t>,</a:t>
            </a:r>
            <a:r>
              <a:rPr lang="zh-TW" altLang="en-US" sz="4800" b="1" dirty="0" smtClean="0">
                <a:latin typeface="+mn-ea"/>
                <a:ea typeface="+mn-ea"/>
              </a:rPr>
              <a:t>最</a:t>
            </a:r>
            <a:r>
              <a:rPr lang="zh-TW" altLang="en-US" sz="4800" b="1" dirty="0">
                <a:latin typeface="+mn-ea"/>
                <a:ea typeface="+mn-ea"/>
              </a:rPr>
              <a:t>小</a:t>
            </a:r>
            <a:r>
              <a:rPr lang="en-US" altLang="zh-TW" sz="4800" b="1" dirty="0" smtClean="0">
                <a:latin typeface="+mn-ea"/>
                <a:ea typeface="+mn-ea"/>
              </a:rPr>
              <a:t>n</a:t>
            </a:r>
            <a:r>
              <a:rPr lang="zh-TW" altLang="en-US" sz="4800" b="1" dirty="0">
                <a:latin typeface="+mn-ea"/>
                <a:ea typeface="+mn-ea"/>
              </a:rPr>
              <a:t>是多少？</a:t>
            </a:r>
          </a:p>
        </p:txBody>
      </p:sp>
      <p:sp>
        <p:nvSpPr>
          <p:cNvPr id="5" name="矩形 4"/>
          <p:cNvSpPr/>
          <p:nvPr/>
        </p:nvSpPr>
        <p:spPr>
          <a:xfrm>
            <a:off x="10042823" y="-144463"/>
            <a:ext cx="147844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0" b="1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</a:t>
            </a:r>
            <a:endParaRPr lang="zh-TW" altLang="en-US" sz="15000" dirty="0">
              <a:solidFill>
                <a:schemeClr val="bg1"/>
              </a:solidFill>
            </a:endParaRPr>
          </a:p>
        </p:txBody>
      </p:sp>
      <p:sp>
        <p:nvSpPr>
          <p:cNvPr id="4" name="AutoShape 2" descr="ãä¹ä¹ä¹æ³è¡¨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9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99356" y="1321918"/>
            <a:ext cx="114049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迭代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物件：可以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想像成這種物件裡面有可數的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項目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可依特定順序一個一個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2"/>
          <p:cNvSpPr txBox="1">
            <a:spLocks/>
          </p:cNvSpPr>
          <p:nvPr/>
        </p:nvSpPr>
        <p:spPr>
          <a:xfrm>
            <a:off x="0" y="5006"/>
            <a:ext cx="12192000" cy="57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迭代物件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759118" y="4531894"/>
            <a:ext cx="753979" cy="753979"/>
            <a:chOff x="5847347" y="4443663"/>
            <a:chExt cx="753979" cy="753979"/>
          </a:xfrm>
        </p:grpSpPr>
        <p:sp>
          <p:nvSpPr>
            <p:cNvPr id="3" name="橢圓 2"/>
            <p:cNvSpPr/>
            <p:nvPr/>
          </p:nvSpPr>
          <p:spPr>
            <a:xfrm>
              <a:off x="5847347" y="4443663"/>
              <a:ext cx="753979" cy="753979"/>
            </a:xfrm>
            <a:prstGeom prst="ellipse">
              <a:avLst/>
            </a:prstGeom>
            <a:ln w="603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橢圓 3"/>
            <p:cNvSpPr/>
            <p:nvPr/>
          </p:nvSpPr>
          <p:spPr>
            <a:xfrm>
              <a:off x="6160168" y="4756484"/>
              <a:ext cx="128337" cy="12833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459835" y="4531894"/>
            <a:ext cx="753979" cy="753979"/>
            <a:chOff x="5847347" y="4443663"/>
            <a:chExt cx="753979" cy="753979"/>
          </a:xfrm>
        </p:grpSpPr>
        <p:sp>
          <p:nvSpPr>
            <p:cNvPr id="12" name="橢圓 11"/>
            <p:cNvSpPr/>
            <p:nvPr/>
          </p:nvSpPr>
          <p:spPr>
            <a:xfrm>
              <a:off x="5847347" y="4443663"/>
              <a:ext cx="753979" cy="753979"/>
            </a:xfrm>
            <a:prstGeom prst="ellipse">
              <a:avLst/>
            </a:prstGeom>
            <a:ln w="603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160168" y="4756484"/>
              <a:ext cx="128337" cy="12833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1860885" y="4531894"/>
            <a:ext cx="4275222" cy="0"/>
          </a:xfrm>
          <a:prstGeom prst="line">
            <a:avLst/>
          </a:prstGeom>
          <a:ln w="635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796717" y="5285873"/>
            <a:ext cx="4275222" cy="0"/>
          </a:xfrm>
          <a:prstGeom prst="line">
            <a:avLst/>
          </a:prstGeom>
          <a:ln w="635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 rot="1926468">
            <a:off x="6685547" y="4150411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021181" y="3862518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934328" y="3858024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4</a:t>
            </a:r>
            <a:endParaRPr lang="zh-TW" altLang="en-US" sz="32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905629" y="3858024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5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900993" y="3858024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6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 rot="541387">
            <a:off x="7058526" y="5414903"/>
            <a:ext cx="737937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23" name="向右箭號 22"/>
          <p:cNvSpPr/>
          <p:nvPr/>
        </p:nvSpPr>
        <p:spPr>
          <a:xfrm>
            <a:off x="3152275" y="3481159"/>
            <a:ext cx="1620255" cy="313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59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07368" y="1786152"/>
            <a:ext cx="112969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計數從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開始。默認是從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）等價於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計數到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stop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結束，但不包括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是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 1, 2, 3, 4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：步長，默認為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 等價於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range(0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5, 1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299356" y="1131954"/>
            <a:ext cx="112332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range(stop)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ange(start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stop[, step])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GB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12"/>
          <p:cNvSpPr txBox="1">
            <a:spLocks/>
          </p:cNvSpPr>
          <p:nvPr/>
        </p:nvSpPr>
        <p:spPr>
          <a:xfrm>
            <a:off x="0" y="0"/>
            <a:ext cx="12192000" cy="692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en-US" altLang="zh-TW" b="1" dirty="0">
                <a:solidFill>
                  <a:schemeClr val="bg1"/>
                </a:solidFill>
                <a:latin typeface="+mn-ea"/>
              </a:rPr>
              <a:t>range() 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函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</a:rPr>
              <a:t>数產生迭代物件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153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1593"/>
            <a:ext cx="12192000" cy="68420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fontAlgn="base"/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圈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知道循環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次數的迴圈</a:t>
            </a: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3" y="967299"/>
            <a:ext cx="5598392" cy="4822338"/>
          </a:xfrm>
        </p:spPr>
        <p:txBody>
          <a:bodyPr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for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迴圈的執行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流程從可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迭代物件中取出一個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項目給迴圈物件，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執行程式區塊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執行完成式區塊，再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從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迭代物件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中取出下一個項目，在執行程式區塊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迭代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物件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項目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盡皆取出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跳出迴圈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Microsoft Jenghe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2435" y="967299"/>
            <a:ext cx="5530328" cy="4161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for  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</a:rPr>
              <a:t>迴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圈物件 </a:t>
            </a:r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in 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</a:rPr>
              <a:t>迭代物件</a:t>
            </a:r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3044" y="1736844"/>
            <a:ext cx="4339473" cy="3066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/>
              <a:t>有迴圈變數時要執行的區塊</a:t>
            </a:r>
            <a:endParaRPr lang="en-US" altLang="zh-TW" sz="2400" b="1" dirty="0" smtClean="0"/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endParaRPr lang="zh-TW" altLang="en-US" sz="2400" b="1" dirty="0"/>
          </a:p>
        </p:txBody>
      </p:sp>
      <p:sp>
        <p:nvSpPr>
          <p:cNvPr id="9" name="向右箭號 8"/>
          <p:cNvSpPr/>
          <p:nvPr/>
        </p:nvSpPr>
        <p:spPr>
          <a:xfrm>
            <a:off x="6112435" y="2984330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12" name="向下箭號圖說文字 11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5-3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635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sp>
        <p:nvSpPr>
          <p:cNvPr id="222" name="Google Shape;222;p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3" name="Google Shape;223;p8"/>
          <p:cNvGraphicFramePr/>
          <p:nvPr/>
        </p:nvGraphicFramePr>
        <p:xfrm>
          <a:off x="195297" y="881899"/>
          <a:ext cx="11582401" cy="527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文件" r:id="rId4" imgW="11573970" imgH="5359308" progId="Word.Document.12">
                  <p:embed/>
                </p:oleObj>
              </mc:Choice>
              <mc:Fallback>
                <p:oleObj name="文件" r:id="rId4" imgW="11573970" imgH="5359308" progId="Word.Document.12">
                  <p:embed/>
                  <p:pic>
                    <p:nvPicPr>
                      <p:cNvPr id="223" name="Google Shape;223;p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95297" y="881899"/>
                        <a:ext cx="11582401" cy="527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4" name="Google Shape;224;p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" name="Google Shape;225;p8" descr="https://hackintos.com/wp-content/uploads/2020/04/Google-drive-Colab-1024x57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361" y="1850834"/>
            <a:ext cx="4210513" cy="236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 descr="Image for pos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689" y="2215057"/>
            <a:ext cx="3105750" cy="1651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1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-3170"/>
            <a:ext cx="12192000" cy="64663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fontAlgn="base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多層迴圈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4" y="1196752"/>
            <a:ext cx="4323908" cy="5040560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while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迴圈或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for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迴圈都⽀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援多層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迴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圈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各層之間的縮排務必清楚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冒號也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要記得加上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zh-TW" alt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32422" y="1338858"/>
            <a:ext cx="6908194" cy="37674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or  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迴圈物件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in 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迭代物件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</a:rPr>
              <a:t>1:</a:t>
            </a:r>
          </a:p>
          <a:p>
            <a:endParaRPr lang="en-US" altLang="zh-TW" sz="2800" b="1" dirty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 smtClean="0">
              <a:solidFill>
                <a:schemeClr val="tx1"/>
              </a:solidFill>
            </a:endParaRPr>
          </a:p>
          <a:p>
            <a:endParaRPr lang="en-US" altLang="zh-TW" sz="3200" b="1" dirty="0">
              <a:solidFill>
                <a:schemeClr val="tx1"/>
              </a:solidFill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7234" y="2166144"/>
            <a:ext cx="5584451" cy="2569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For 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迴圈物件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2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in </a:t>
            </a:r>
            <a:r>
              <a:rPr lang="zh-TW" altLang="en-US" sz="2800" b="1" dirty="0">
                <a:solidFill>
                  <a:schemeClr val="bg1"/>
                </a:solidFill>
              </a:rPr>
              <a:t>迭代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物件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2:</a:t>
            </a:r>
            <a:endParaRPr lang="en-US" altLang="zh-TW" sz="3200" b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r>
              <a:rPr lang="en-US" altLang="zh-CN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TW" sz="2400" b="1" dirty="0" smtClean="0"/>
          </a:p>
          <a:p>
            <a:pPr algn="ctr"/>
            <a:endParaRPr lang="zh-TW" altLang="en-US" sz="2400" b="1" dirty="0"/>
          </a:p>
        </p:txBody>
      </p:sp>
      <p:sp>
        <p:nvSpPr>
          <p:cNvPr id="8" name="向右箭號 7"/>
          <p:cNvSpPr/>
          <p:nvPr/>
        </p:nvSpPr>
        <p:spPr>
          <a:xfrm>
            <a:off x="4732422" y="3253096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9" name="向下箭號圖說文字 8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5-4</a:t>
            </a:r>
          </a:p>
        </p:txBody>
      </p:sp>
    </p:spTree>
    <p:extLst>
      <p:ext uri="{BB962C8B-B14F-4D97-AF65-F5344CB8AC3E}">
        <p14:creationId xmlns:p14="http://schemas.microsoft.com/office/powerpoint/2010/main" val="5996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541798" y="278657"/>
            <a:ext cx="9329856" cy="773668"/>
          </a:xfrm>
        </p:spPr>
        <p:txBody>
          <a:bodyPr rtlCol="0">
            <a:normAutofit fontScale="90000"/>
          </a:bodyPr>
          <a:lstStyle/>
          <a:p>
            <a:r>
              <a:rPr lang="zh-TW" altLang="en-US" sz="4800" b="1" dirty="0" smtClean="0">
                <a:latin typeface="+mn-ea"/>
                <a:ea typeface="+mn-ea"/>
              </a:rPr>
              <a:t>實作時間：請印出九九乘法表</a:t>
            </a:r>
            <a:endParaRPr lang="zh-TW" altLang="en-US" sz="48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77062" y="160338"/>
            <a:ext cx="175386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000" b="1" dirty="0">
                <a:latin typeface="+mn-ea"/>
                <a:sym typeface="Wingdings 2" panose="05020102010507070707" pitchFamily="18" charset="2"/>
              </a:rPr>
              <a:t></a:t>
            </a:r>
            <a:endParaRPr lang="zh-TW" altLang="en-US" sz="15000" dirty="0"/>
          </a:p>
        </p:txBody>
      </p:sp>
      <p:sp>
        <p:nvSpPr>
          <p:cNvPr id="4" name="AutoShape 2" descr="ãä¹ä¹ä¹æ³è¡¨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7368" y="1071617"/>
            <a:ext cx="987736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請用二維迴圈印出九九乘法表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提示：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print()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參數中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u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sep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=“”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，可設定沒有分隔字符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end=“\t”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，可以讓輸出後移到下一個定位點。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727299"/>
              </p:ext>
            </p:extLst>
          </p:nvPr>
        </p:nvGraphicFramePr>
        <p:xfrm>
          <a:off x="696543" y="3153012"/>
          <a:ext cx="11021085" cy="354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點陣圖影像" r:id="rId3" imgW="11763360" imgH="3781440" progId="Paint.Picture">
                  <p:embed/>
                </p:oleObj>
              </mc:Choice>
              <mc:Fallback>
                <p:oleObj name="點陣圖影像" r:id="rId3" imgW="11763360" imgH="3781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543" y="3153012"/>
                        <a:ext cx="11021085" cy="3542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2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16963" y="744605"/>
            <a:ext cx="6194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Python 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</a:b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結構資料型態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205225" y="291878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6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532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的結構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容器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資料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型態（</a:t>
            </a:r>
            <a:r>
              <a:rPr lang="en-US" altLang="zh-TW" b="1" dirty="0">
                <a:solidFill>
                  <a:schemeClr val="bg1"/>
                </a:solidFill>
                <a:latin typeface="+mn-ea"/>
                <a:ea typeface="+mn-ea"/>
              </a:rPr>
              <a:t>Data type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407368" y="2150026"/>
          <a:ext cx="11377263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816">
                  <a:extLst>
                    <a:ext uri="{9D8B030D-6E8A-4147-A177-3AD203B41FA5}">
                      <a16:colId xmlns:a16="http://schemas.microsoft.com/office/drawing/2014/main" val="2703554098"/>
                    </a:ext>
                  </a:extLst>
                </a:gridCol>
                <a:gridCol w="4960052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4209395">
                  <a:extLst>
                    <a:ext uri="{9D8B030D-6E8A-4147-A177-3AD203B41FA5}">
                      <a16:colId xmlns:a16="http://schemas.microsoft.com/office/drawing/2014/main" val="340832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種類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例子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dirty="0"/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列表 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TW" sz="3200" b="1" i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[1,2,3,4,5,6,7]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資料可變，有序資料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6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元組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TW" sz="3200" b="1" i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tuple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(1,2,3,4,5,6,7)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資料不可變，有序資料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1366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集合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TW" sz="3200" b="1" i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set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{1,2,3,4,5,6,7}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資料可變，無序資料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67803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字典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TW" sz="3200" b="1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dict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{“</a:t>
                      </a:r>
                      <a:r>
                        <a:rPr lang="zh-TW" altLang="en-US" sz="32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香蕉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”:20,“</a:t>
                      </a: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蘋果</a:t>
                      </a:r>
                      <a:r>
                        <a:rPr lang="en-US" altLang="zh-TW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”:30}</a:t>
                      </a:r>
                      <a:endParaRPr lang="zh-TW" altLang="en-US" sz="32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資料可變，關鍵資料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43656"/>
                  </a:ext>
                </a:extLst>
              </a:tr>
            </a:tbl>
          </a:graphicData>
        </a:graphic>
      </p:graphicFrame>
      <p:sp>
        <p:nvSpPr>
          <p:cNvPr id="24" name="矩形 23"/>
          <p:cNvSpPr/>
          <p:nvPr/>
        </p:nvSpPr>
        <p:spPr>
          <a:xfrm>
            <a:off x="407368" y="874425"/>
            <a:ext cx="92178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一個變數指向的記憶體位址中，存放多個資料，容器資料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Container)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屬於資料結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構</a:t>
            </a:r>
            <a:endParaRPr lang="zh-TW" altLang="en-GB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6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62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latinLnBrk="1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列表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ea typeface="+mn-ea"/>
              </a:rPr>
              <a:t>list)</a:t>
            </a:r>
            <a:r>
              <a:rPr lang="en-US" altLang="zh-TW" b="1" dirty="0" smtClean="0">
                <a:solidFill>
                  <a:schemeClr val="bg1"/>
                </a:solidFill>
                <a:latin typeface="+mn-ea"/>
                <a:ea typeface="+mn-ea"/>
              </a:rPr>
              <a:t> –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以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數字為索引的一串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資料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07367" y="775186"/>
            <a:ext cx="116081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括弧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[]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逗號分開各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語法：變數名稱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=[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list1 = ['Google',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‘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facebook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',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1997, 2000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]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list2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= [1, 2, 3, 4, 5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];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list3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= ["a", "b", "c", "d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 Semibold" panose="020B0702040204020203" pitchFamily="34" charset="0"/>
              </a:rPr>
              <a:t>"]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資料項目不需要具有相同的類型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第一個索引是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，第二個索引是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，依此類推。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range() 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函數返回的是一個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可迭代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物件而不是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列表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類型，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可以利用內建函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list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將可迭代物件中的資料取出組成列表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例：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list(range(0, 10, 2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))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93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951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latinLnBrk="1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取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出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列表中的資料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48920" y="829090"/>
            <a:ext cx="11017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使用索引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取出列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中的值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語法：列表變數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914400" lvl="1" indent="-457200" fontAlgn="t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規則：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索引編號有以下兩種：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由左到右                          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fontAlgn="t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由右到左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list1=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["a", "b", "c", "d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"]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print(list1[0])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print(list1[1])</a:t>
            </a:r>
          </a:p>
        </p:txBody>
      </p:sp>
      <p:sp>
        <p:nvSpPr>
          <p:cNvPr id="5" name="矩形 4"/>
          <p:cNvSpPr/>
          <p:nvPr/>
        </p:nvSpPr>
        <p:spPr>
          <a:xfrm>
            <a:off x="3473200" y="2474572"/>
            <a:ext cx="600987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6" name="矩形 5"/>
          <p:cNvSpPr/>
          <p:nvPr/>
        </p:nvSpPr>
        <p:spPr>
          <a:xfrm>
            <a:off x="4135753" y="2474572"/>
            <a:ext cx="56612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1</a:t>
            </a:r>
            <a:endParaRPr lang="zh-TW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4761729" y="2469558"/>
            <a:ext cx="515642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2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338936" y="2469558"/>
            <a:ext cx="504055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3</a:t>
            </a:r>
            <a:endParaRPr lang="zh-TW" altLang="en-US" sz="2400" b="1" dirty="0"/>
          </a:p>
        </p:txBody>
      </p:sp>
      <p:sp>
        <p:nvSpPr>
          <p:cNvPr id="9" name="矩形 8"/>
          <p:cNvSpPr/>
          <p:nvPr/>
        </p:nvSpPr>
        <p:spPr>
          <a:xfrm>
            <a:off x="5891761" y="2469558"/>
            <a:ext cx="792088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….</a:t>
            </a:r>
            <a:endParaRPr lang="zh-TW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3473201" y="2977810"/>
            <a:ext cx="862347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….</a:t>
            </a:r>
            <a:endParaRPr lang="zh-TW" altLang="en-US" sz="2400" b="1" dirty="0"/>
          </a:p>
        </p:txBody>
      </p:sp>
      <p:sp>
        <p:nvSpPr>
          <p:cNvPr id="13" name="矩形 12"/>
          <p:cNvSpPr/>
          <p:nvPr/>
        </p:nvSpPr>
        <p:spPr>
          <a:xfrm>
            <a:off x="4407555" y="2972796"/>
            <a:ext cx="505805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-4</a:t>
            </a:r>
            <a:endParaRPr lang="zh-TW" altLang="en-US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4996955" y="2972796"/>
            <a:ext cx="492469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-3</a:t>
            </a:r>
            <a:endParaRPr lang="zh-TW" altLang="en-US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5549779" y="2972796"/>
            <a:ext cx="504055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-2</a:t>
            </a:r>
            <a:endParaRPr lang="zh-TW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6151372" y="2972796"/>
            <a:ext cx="525614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-1</a:t>
            </a:r>
            <a:endParaRPr lang="zh-TW" altLang="en-US" sz="2400" b="1" dirty="0"/>
          </a:p>
        </p:txBody>
      </p:sp>
      <p:sp>
        <p:nvSpPr>
          <p:cNvPr id="17" name="向下箭號圖說文字 16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6-1</a:t>
            </a:r>
          </a:p>
        </p:txBody>
      </p:sp>
    </p:spTree>
    <p:extLst>
      <p:ext uri="{BB962C8B-B14F-4D97-AF65-F5344CB8AC3E}">
        <p14:creationId xmlns:p14="http://schemas.microsoft.com/office/powerpoint/2010/main" val="13689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34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latinLnBrk="1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取</a:t>
            </a:r>
            <a:r>
              <a:rPr lang="zh-TW" altLang="en-US" b="1" dirty="0">
                <a:solidFill>
                  <a:schemeClr val="bg1"/>
                </a:solidFill>
                <a:latin typeface="+mn-ea"/>
                <a:ea typeface="+mn-ea"/>
              </a:rPr>
              <a:t>出</a:t>
            </a:r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列表中的資料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51334" y="810040"/>
            <a:ext cx="11017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同樣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你也可以使用方括號的形式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截取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語法：列表變數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起始索引值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結束索引值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  <a:p>
            <a:pPr marL="914400" lvl="1" indent="-457200" fontAlgn="t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規則：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遵循左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棄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原則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，前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索引省略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由頭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開始；後索引省略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到尾結束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list1= ["a", "b", "c", "d"];</a:t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print(list1[0:3])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print(list1[1:])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Print(list[:3])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696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532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</a:rPr>
              <a:t>Python</a:t>
            </a:r>
            <a:r>
              <a:rPr lang="zh-TW" altLang="en-US" b="1" dirty="0" smtClean="0">
                <a:solidFill>
                  <a:srgbClr val="FFFF00"/>
                </a:solidFill>
              </a:rPr>
              <a:t>二</a:t>
            </a:r>
            <a:r>
              <a:rPr lang="en-US" altLang="zh-TW" b="1" dirty="0" smtClean="0">
                <a:solidFill>
                  <a:srgbClr val="FFFF00"/>
                </a:solidFill>
              </a:rPr>
              <a:t>(</a:t>
            </a:r>
            <a:r>
              <a:rPr lang="zh-TW" altLang="en-US" b="1" dirty="0" smtClean="0">
                <a:solidFill>
                  <a:srgbClr val="FFFF00"/>
                </a:solidFill>
              </a:rPr>
              <a:t>多</a:t>
            </a:r>
            <a:r>
              <a:rPr lang="en-US" altLang="zh-TW" b="1" dirty="0" smtClean="0">
                <a:solidFill>
                  <a:srgbClr val="FFFF00"/>
                </a:solidFill>
              </a:rPr>
              <a:t>)</a:t>
            </a:r>
            <a:r>
              <a:rPr lang="zh-TW" altLang="en-US" b="1" dirty="0" smtClean="0">
                <a:solidFill>
                  <a:srgbClr val="FFFF00"/>
                </a:solidFill>
              </a:rPr>
              <a:t>維列表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1384" y="1086342"/>
            <a:ext cx="110172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在列表裡創建其它列表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lvl="2" indent="-457200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語法：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變數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=[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列表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列表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2 ,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列表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3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、、、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]</a:t>
            </a:r>
            <a:endParaRPr lang="zh-CN" altLang="en-US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練習：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a=[[1, 2, 3] , [4, 5, 6],[7,8,9]] 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b=[[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b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] , [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d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f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"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] ]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取出二維列表中的資料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練習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print(a[0])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print(a[0][2])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以此類推，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亦可建三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維列表、四維列表、、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、多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維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列表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6-2</a:t>
            </a:r>
          </a:p>
        </p:txBody>
      </p:sp>
    </p:spTree>
    <p:extLst>
      <p:ext uri="{BB962C8B-B14F-4D97-AF65-F5344CB8AC3E}">
        <p14:creationId xmlns:p14="http://schemas.microsoft.com/office/powerpoint/2010/main" val="217880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CN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內建的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列表</a:t>
            </a:r>
            <a:r>
              <a:rPr lang="zh-CN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876247"/>
              </p:ext>
            </p:extLst>
          </p:nvPr>
        </p:nvGraphicFramePr>
        <p:xfrm>
          <a:off x="371364" y="1178310"/>
          <a:ext cx="11449272" cy="377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3396">
                  <a:extLst>
                    <a:ext uri="{9D8B030D-6E8A-4147-A177-3AD203B41FA5}">
                      <a16:colId xmlns:a16="http://schemas.microsoft.com/office/drawing/2014/main" val="1053132940"/>
                    </a:ext>
                  </a:extLst>
                </a:gridCol>
                <a:gridCol w="6985876">
                  <a:extLst>
                    <a:ext uri="{9D8B030D-6E8A-4147-A177-3AD203B41FA5}">
                      <a16:colId xmlns:a16="http://schemas.microsoft.com/office/drawing/2014/main" val="822146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baseline="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函式和功能</a:t>
                      </a:r>
                      <a:endParaRPr lang="en-US" altLang="zh-TW" sz="3200" b="1" baseline="0" dirty="0" smtClean="0"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baseline="0" dirty="0" smtClean="0"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範例</a:t>
                      </a:r>
                      <a:endParaRPr lang="en-US" altLang="zh-TW" sz="3200" b="1" baseline="0" dirty="0" smtClean="0"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9466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en-US" altLang="zh-TW" sz="3200" b="1" i="0" u="none" kern="1200" baseline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len</a:t>
                      </a:r>
                      <a:r>
                        <a:rPr lang="en-US" altLang="zh-TW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CN" altLang="en-US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列表</a:t>
                      </a:r>
                      <a:r>
                        <a:rPr lang="zh-TW" altLang="en-US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變數</a:t>
                      </a:r>
                      <a:r>
                        <a:rPr lang="en-US" altLang="zh-TW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en-US" altLang="zh-TW" sz="3200" b="1" u="none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3200" b="1" u="none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返回列表中元素個數</a:t>
                      </a:r>
                      <a:endParaRPr lang="zh-TW" altLang="en-US" sz="3200" b="1" u="none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 latinLnBrk="1"/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list1 = ['Google', 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'yahoo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', 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TW" sz="3200" b="1" kern="1200" baseline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Kimo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']</a:t>
                      </a:r>
                    </a:p>
                    <a:p>
                      <a:pPr fontAlgn="t" latinLnBrk="1"/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Print(</a:t>
                      </a:r>
                      <a:r>
                        <a:rPr lang="en-US" altLang="zh-TW" sz="3200" b="1" kern="1200" baseline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len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(list1))</a:t>
                      </a:r>
                      <a:endParaRPr lang="zh-TW" altLang="en-US" sz="32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801617749"/>
                  </a:ext>
                </a:extLst>
              </a:tr>
              <a:tr h="337800">
                <a:tc>
                  <a:txBody>
                    <a:bodyPr/>
                    <a:lstStyle/>
                    <a:p>
                      <a:pPr marL="0" algn="l" defTabSz="914400" rtl="0" eaLnBrk="1" fontAlgn="t" latinLnBrk="1" hangingPunct="1"/>
                      <a:r>
                        <a:rPr lang="zh-TW" altLang="en-US" sz="3200" b="1" u="none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>列表物件</a:t>
                      </a:r>
                      <a:r>
                        <a:rPr lang="en-US" altLang="zh-TW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.append(</a:t>
                      </a:r>
                      <a:r>
                        <a:rPr lang="zh-TW" altLang="en-US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新的元素資料</a:t>
                      </a:r>
                      <a:r>
                        <a:rPr lang="en-US" altLang="zh-TW" sz="3200" b="1" i="0" u="none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en-US" altLang="zh-TW" sz="32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3200" b="1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3200" b="1" i="0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在列表末尾添加新的物件</a:t>
                      </a:r>
                      <a:endParaRPr lang="zh-TW" altLang="en-US" sz="3200" b="1" u="none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fontAlgn="t" latinLnBrk="1"/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list1 = ['Google', 'yahoo', 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zh-TW" sz="3200" b="1" kern="1200" baseline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Kimo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'] </a:t>
                      </a:r>
                    </a:p>
                    <a:p>
                      <a:pPr fontAlgn="t" latinLnBrk="1"/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list1.append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zh-TW" sz="3200" b="1" kern="1200" baseline="0" dirty="0" err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') </a:t>
                      </a:r>
                    </a:p>
                    <a:p>
                      <a:pPr fontAlgn="t" latinLnBrk="1"/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print ("</a:t>
                      </a:r>
                      <a:r>
                        <a:rPr lang="zh-TW" altLang="en-US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更新後的列表 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: ",</a:t>
                      </a:r>
                      <a:r>
                        <a:rPr lang="zh-TW" altLang="en-US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3200" b="1" kern="1200" baseline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+mn-cs"/>
                        </a:rPr>
                        <a:t>list1)</a:t>
                      </a:r>
                      <a:endParaRPr lang="zh-TW" altLang="en-US" sz="3200" b="1" baseline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微軟正黑體" panose="020B0604030504040204" pitchFamily="34" charset="-120"/>
                      </a:endParaRPr>
                    </a:p>
                  </a:txBody>
                  <a:tcPr marL="47625" marR="47625" marT="66675" marB="66675"/>
                </a:tc>
                <a:extLst>
                  <a:ext uri="{0D108BD9-81ED-4DB2-BD59-A6C34878D82A}">
                    <a16:rowId xmlns:a16="http://schemas.microsoft.com/office/drawing/2014/main" val="2278011388"/>
                  </a:ext>
                </a:extLst>
              </a:tr>
            </a:tbl>
          </a:graphicData>
        </a:graphic>
      </p:graphicFrame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6-3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6-4</a:t>
            </a:r>
          </a:p>
        </p:txBody>
      </p:sp>
    </p:spTree>
    <p:extLst>
      <p:ext uri="{BB962C8B-B14F-4D97-AF65-F5344CB8AC3E}">
        <p14:creationId xmlns:p14="http://schemas.microsoft.com/office/powerpoint/2010/main" val="42433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532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latinLnBrk="1"/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元組</a:t>
            </a:r>
            <a:r>
              <a:rPr lang="en-US" altLang="zh-CN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(tuple)</a:t>
            </a:r>
            <a:r>
              <a:rPr lang="en-US" altLang="zh-TW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改變資料的列表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6083" y="902132"/>
            <a:ext cx="114798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括弧 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元組，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逗號分開各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語法：變數名稱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month= ('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Segoe UI Semibold" panose="020B0702040204020203" pitchFamily="34" charset="0"/>
              </a:rPr>
              <a:t>January'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, '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 February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', '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 March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Segoe UI Semibold" panose="020B0702040204020203" pitchFamily="34" charset="0"/>
              </a:rPr>
              <a:t>',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Segoe UI Semibold" panose="020B0702040204020203" pitchFamily="34" charset="0"/>
              </a:rPr>
              <a:t> '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Segoe UI Semibold" panose="020B0702040204020203" pitchFamily="34" charset="0"/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Segoe UI Semibold" panose="020B0702040204020203" pitchFamily="34" charset="0"/>
              </a:rPr>
              <a:t>March')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print(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month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Segoe UI Semibold" panose="020B0702040204020203" pitchFamily="34" charset="0"/>
              </a:rPr>
              <a:t>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Segoe UI Semibold" panose="020B07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元組可避免資料被修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元組中只包含一個元素時，需要在元素後面添加逗號，否則括弧會被當作運算元使用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物件方法和列表相同，只要是不會變動資料的也都可以使用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list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和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tuple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均可視為可迭代物件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45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33" name="Google Shape;233;p9"/>
          <p:cNvGraphicFramePr/>
          <p:nvPr/>
        </p:nvGraphicFramePr>
        <p:xfrm>
          <a:off x="246063" y="796925"/>
          <a:ext cx="115824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文件" r:id="rId4" imgW="11573970" imgH="5288028" progId="Word.Document.12">
                  <p:embed/>
                </p:oleObj>
              </mc:Choice>
              <mc:Fallback>
                <p:oleObj name="文件" r:id="rId4" imgW="11573970" imgH="5288028" progId="Word.Document.12">
                  <p:embed/>
                  <p:pic>
                    <p:nvPicPr>
                      <p:cNvPr id="233" name="Google Shape;233;p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6063" y="796925"/>
                        <a:ext cx="11582400" cy="528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" name="Google Shape;235;p9" descr="https://hackintos.com/wp-content/uploads/2020/04/Google-drive-Colab-1024x57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361" y="3205909"/>
            <a:ext cx="4210513" cy="236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descr="Image for pos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2689" y="3570132"/>
            <a:ext cx="3105750" cy="1651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2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4911096" y="1876928"/>
            <a:ext cx="6194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函數</a:t>
            </a:r>
            <a:r>
              <a:rPr lang="en-US" altLang="zh-TW" sz="60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(Function)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021782" y="231550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7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315382" y="873141"/>
            <a:ext cx="110352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依據輸入的資料作處理並返回處理結果的程式區塊</a:t>
            </a:r>
            <a:endParaRPr lang="zh-TW" altLang="en-GB" sz="32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函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可以被重複使用，不同的輸入資料做不同的處理，產生不同結果。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簡潔、容易維護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程式架構是由一群函式和簡短的主程式組成。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類似數學的函數用法，但程式上的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</a:rPr>
              <a:t>式不僅僅只是處理數學的運算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9729717" y="4491032"/>
            <a:ext cx="162095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/>
              <a:t>輸入資料</a:t>
            </a:r>
            <a:endParaRPr lang="en-US" altLang="zh-TW" sz="2800" b="1" dirty="0" smtClean="0"/>
          </a:p>
          <a:p>
            <a:pPr algn="ctr"/>
            <a:r>
              <a:rPr lang="en-US" altLang="zh-TW" sz="2800" b="1" dirty="0">
                <a:latin typeface="+mj-ea"/>
              </a:rPr>
              <a:t>V</a:t>
            </a:r>
            <a:r>
              <a:rPr lang="en-US" altLang="zh-TW" sz="2800" b="1" baseline="-25000" dirty="0">
                <a:latin typeface="+mj-ea"/>
              </a:rPr>
              <a:t>0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t</a:t>
            </a:r>
            <a:endParaRPr lang="zh-TW" altLang="en-US" sz="28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95732" y="4429477"/>
            <a:ext cx="4826578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3200" b="1" dirty="0" smtClean="0">
                <a:latin typeface="+mj-ea"/>
                <a:ea typeface="+mj-ea"/>
              </a:rPr>
              <a:t>函式區塊</a:t>
            </a:r>
            <a:endParaRPr lang="en-US" altLang="zh-TW" sz="3200" b="1" dirty="0" smtClean="0">
              <a:latin typeface="+mj-ea"/>
              <a:ea typeface="+mj-ea"/>
            </a:endParaRPr>
          </a:p>
          <a:p>
            <a:pPr algn="ctr"/>
            <a:r>
              <a:rPr lang="en-US" altLang="zh-TW" sz="3200" b="1" dirty="0" smtClean="0">
                <a:latin typeface="+mj-ea"/>
                <a:ea typeface="+mj-ea"/>
              </a:rPr>
              <a:t>f(V</a:t>
            </a:r>
            <a:r>
              <a:rPr lang="en-US" altLang="zh-TW" sz="3200" b="1" baseline="-25000" dirty="0" smtClean="0">
                <a:latin typeface="+mj-ea"/>
                <a:ea typeface="+mj-ea"/>
              </a:rPr>
              <a:t>0</a:t>
            </a:r>
            <a:r>
              <a:rPr lang="en-US" altLang="zh-TW" sz="3200" b="1" dirty="0" smtClean="0">
                <a:latin typeface="+mj-ea"/>
                <a:ea typeface="+mj-ea"/>
              </a:rPr>
              <a:t>,t)=V</a:t>
            </a:r>
            <a:r>
              <a:rPr lang="en-US" altLang="zh-TW" sz="3200" b="1" baseline="-25000" dirty="0" smtClean="0">
                <a:latin typeface="+mj-ea"/>
                <a:ea typeface="+mj-ea"/>
              </a:rPr>
              <a:t>0</a:t>
            </a:r>
            <a:r>
              <a:rPr lang="en-US" altLang="zh-TW" sz="3200" b="1" dirty="0" smtClean="0">
                <a:latin typeface="+mj-ea"/>
                <a:ea typeface="+mj-ea"/>
              </a:rPr>
              <a:t>xt-0.5x9.8xt</a:t>
            </a:r>
            <a:r>
              <a:rPr lang="en-US" altLang="zh-TW" sz="3200" b="1" baseline="30000" dirty="0" smtClean="0">
                <a:latin typeface="+mj-ea"/>
                <a:ea typeface="+mj-ea"/>
              </a:rPr>
              <a:t>2</a:t>
            </a:r>
            <a:r>
              <a:rPr lang="en-US" altLang="zh-TW" sz="3200" b="1" dirty="0" smtClean="0">
                <a:latin typeface="+mj-ea"/>
                <a:ea typeface="+mj-ea"/>
              </a:rPr>
              <a:t> </a:t>
            </a:r>
            <a:endParaRPr lang="zh-TW" altLang="en-US" sz="3200" b="1" dirty="0">
              <a:latin typeface="+mj-ea"/>
              <a:ea typeface="+mj-ea"/>
            </a:endParaRPr>
          </a:p>
        </p:txBody>
      </p:sp>
      <p:sp>
        <p:nvSpPr>
          <p:cNvPr id="19" name="向右箭號 18"/>
          <p:cNvSpPr/>
          <p:nvPr/>
        </p:nvSpPr>
        <p:spPr>
          <a:xfrm flipH="1">
            <a:off x="8260916" y="4474222"/>
            <a:ext cx="1175441" cy="11148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flipH="1">
            <a:off x="2025780" y="4391855"/>
            <a:ext cx="1175441" cy="111484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261442" y="4491032"/>
            <a:ext cx="162095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/>
              <a:t>輸出資料</a:t>
            </a:r>
            <a:endParaRPr lang="en-US" altLang="zh-TW" sz="2800" b="1" dirty="0" smtClean="0"/>
          </a:p>
          <a:p>
            <a:pPr algn="ctr"/>
            <a:r>
              <a:rPr lang="en-US" altLang="zh-TW" sz="2800" b="1" dirty="0" smtClean="0">
                <a:latin typeface="+mj-ea"/>
              </a:rPr>
              <a:t>Y</a:t>
            </a:r>
            <a:endParaRPr lang="zh-TW" altLang="en-US" sz="2800" b="1" dirty="0"/>
          </a:p>
        </p:txBody>
      </p:sp>
      <p:sp>
        <p:nvSpPr>
          <p:cNvPr id="21" name="矩形 20"/>
          <p:cNvSpPr/>
          <p:nvPr/>
        </p:nvSpPr>
        <p:spPr>
          <a:xfrm>
            <a:off x="2277436" y="5778703"/>
            <a:ext cx="6474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000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Y=f(V</a:t>
            </a:r>
            <a:r>
              <a:rPr lang="en-US" altLang="zh-TW" sz="4000" b="1" baseline="-25000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0</a:t>
            </a:r>
            <a:r>
              <a:rPr lang="en-US" altLang="zh-TW" sz="4000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,t)=V</a:t>
            </a:r>
            <a:r>
              <a:rPr lang="en-US" altLang="zh-TW" sz="4000" b="1" baseline="-25000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0</a:t>
            </a:r>
            <a:r>
              <a:rPr lang="en-US" altLang="zh-TW" sz="4000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xt-0.5x9.8xt</a:t>
            </a:r>
            <a:r>
              <a:rPr lang="en-US" altLang="zh-TW" sz="4000" b="1" baseline="30000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2</a:t>
            </a:r>
            <a:r>
              <a:rPr lang="en-US" altLang="zh-TW" sz="4000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 </a:t>
            </a:r>
            <a:endParaRPr lang="zh-TW" altLang="en-US" sz="4000" b="1" dirty="0">
              <a:solidFill>
                <a:schemeClr val="accent2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1389B6A4-CD0C-B049-85E1-2D213B711B17}"/>
              </a:ext>
            </a:extLst>
          </p:cNvPr>
          <p:cNvSpPr txBox="1">
            <a:spLocks/>
          </p:cNvSpPr>
          <p:nvPr/>
        </p:nvSpPr>
        <p:spPr>
          <a:xfrm>
            <a:off x="0" y="6968"/>
            <a:ext cx="12192000" cy="673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zh-TW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什麼是函式</a:t>
            </a:r>
            <a:r>
              <a:rPr lang="en-US" altLang="zh-TW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(Function)</a:t>
            </a:r>
            <a:r>
              <a:rPr lang="zh-TW" alt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TW" altLang="en-GB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55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41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⾃訂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r>
              <a: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CN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zh-CN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一個由自己想要功能的</a:t>
            </a:r>
            <a:r>
              <a:rPr lang="zh-CN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7368" y="894681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函式程式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塊以 </a:t>
            </a:r>
            <a:r>
              <a:rPr lang="en-US" altLang="zh-CN" sz="32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關鍵字開頭，後接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字名稱和圓括號 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函式名稱的的命名方式如同變數命名。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Microsoft Jenghei"/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任何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傳入參數和引數必須放在圓括號中間，圓括號之間可以用於定義參數。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內容以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冒號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起始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函式結尾可以用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選擇性地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沒有要回傳的資料，可以省略。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回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傳多個資料，可以使用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tuple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來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</a:rPr>
              <a:t>包裝。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endParaRPr lang="zh-CN" altLang="en-US" sz="32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53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6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</a:rPr>
              <a:t>⾃訂</a:t>
            </a:r>
            <a:r>
              <a:rPr lang="zh-TW" altLang="en-US" b="1" dirty="0" smtClean="0">
                <a:solidFill>
                  <a:schemeClr val="bg1"/>
                </a:solidFill>
              </a:rPr>
              <a:t>函數語法</a:t>
            </a:r>
            <a:r>
              <a: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格式如下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369" y="1470716"/>
            <a:ext cx="5278208" cy="43718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函數名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49005" y="2317826"/>
            <a:ext cx="3892951" cy="3108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</a:rPr>
              <a:t>函</a:t>
            </a:r>
            <a:r>
              <a:rPr lang="zh-TW" altLang="en-US" sz="2800" b="1" dirty="0">
                <a:latin typeface="微軟正黑體" panose="020B0604030504040204" pitchFamily="34" charset="-120"/>
              </a:rPr>
              <a:t>式內程式區塊</a:t>
            </a:r>
            <a:endParaRPr lang="en-US" altLang="zh-TW" sz="2800" b="1" dirty="0">
              <a:latin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latin typeface="微軟正黑體" panose="020B0604030504040204" pitchFamily="34" charset="-120"/>
              </a:rPr>
              <a:t>return </a:t>
            </a:r>
            <a:r>
              <a:rPr lang="zh-TW" altLang="en-US" sz="2800" b="1" dirty="0" smtClean="0">
                <a:latin typeface="微軟正黑體" panose="020B0604030504040204" pitchFamily="34" charset="-120"/>
              </a:rPr>
              <a:t>要返回資料</a:t>
            </a:r>
            <a:endParaRPr lang="en-US" altLang="zh-TW" sz="2800" b="1" dirty="0">
              <a:latin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sp>
        <p:nvSpPr>
          <p:cNvPr id="4" name="向右箭號 3"/>
          <p:cNvSpPr/>
          <p:nvPr/>
        </p:nvSpPr>
        <p:spPr>
          <a:xfrm>
            <a:off x="470780" y="3371470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6255908" y="1470716"/>
            <a:ext cx="5278208" cy="43718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 err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函數名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</a:t>
            </a:r>
            <a:r>
              <a:rPr lang="en-US" altLang="zh-CN" sz="28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97544" y="2317826"/>
            <a:ext cx="3892951" cy="3108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</a:rPr>
              <a:t>函</a:t>
            </a:r>
            <a:r>
              <a:rPr lang="zh-TW" altLang="en-US" sz="2800" b="1" dirty="0">
                <a:latin typeface="微軟正黑體" panose="020B0604030504040204" pitchFamily="34" charset="-120"/>
              </a:rPr>
              <a:t>式內程式區塊</a:t>
            </a:r>
            <a:endParaRPr lang="en-US" altLang="zh-TW" sz="2800" b="1" dirty="0">
              <a:latin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</a:t>
            </a:r>
          </a:p>
          <a:p>
            <a:endParaRPr lang="en-US" altLang="zh-CN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latin typeface="微軟正黑體" panose="020B0604030504040204" pitchFamily="34" charset="-120"/>
              </a:rPr>
              <a:t>return (</a:t>
            </a:r>
            <a:r>
              <a:rPr lang="zh-TW" altLang="en-US" sz="2800" b="1" dirty="0" smtClean="0">
                <a:latin typeface="微軟正黑體" panose="020B0604030504040204" pitchFamily="34" charset="-120"/>
              </a:rPr>
              <a:t>資料</a:t>
            </a:r>
            <a:r>
              <a:rPr lang="en-US" altLang="zh-TW" sz="2800" b="1" dirty="0" smtClean="0">
                <a:latin typeface="微軟正黑體" panose="020B0604030504040204" pitchFamily="34" charset="-120"/>
              </a:rPr>
              <a:t>1,</a:t>
            </a:r>
            <a:r>
              <a:rPr lang="zh-TW" altLang="en-US" sz="2800" b="1" dirty="0" smtClean="0">
                <a:latin typeface="微軟正黑體" panose="020B0604030504040204" pitchFamily="34" charset="-120"/>
              </a:rPr>
              <a:t>資料</a:t>
            </a:r>
            <a:r>
              <a:rPr lang="en-US" altLang="zh-TW" sz="2800" b="1" dirty="0" smtClean="0">
                <a:latin typeface="微軟正黑體" panose="020B0604030504040204" pitchFamily="34" charset="-120"/>
              </a:rPr>
              <a:t>2)</a:t>
            </a:r>
            <a:endParaRPr lang="en-US" altLang="zh-TW" sz="2800" b="1" dirty="0">
              <a:latin typeface="微軟正黑體" panose="020B0604030504040204" pitchFamily="34" charset="-120"/>
            </a:endParaRPr>
          </a:p>
          <a:p>
            <a:endParaRPr lang="zh-TW" altLang="en-US" sz="2800" dirty="0"/>
          </a:p>
        </p:txBody>
      </p:sp>
      <p:sp>
        <p:nvSpPr>
          <p:cNvPr id="11" name="向右箭號 10"/>
          <p:cNvSpPr/>
          <p:nvPr/>
        </p:nvSpPr>
        <p:spPr>
          <a:xfrm>
            <a:off x="6319319" y="3371470"/>
            <a:ext cx="814812" cy="570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縮排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6160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590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 fontAlgn="base"/>
            <a:r>
              <a:rPr lang="zh-TW" altLang="en-US" b="1" dirty="0" smtClean="0">
                <a:solidFill>
                  <a:srgbClr val="FFFF00"/>
                </a:solidFill>
                <a:latin typeface="+mn-ea"/>
              </a:rPr>
              <a:t>函</a:t>
            </a:r>
            <a:r>
              <a:rPr lang="zh-TW" altLang="en-US" b="1" dirty="0">
                <a:solidFill>
                  <a:srgbClr val="FFFF00"/>
                </a:solidFill>
                <a:latin typeface="+mn-ea"/>
              </a:rPr>
              <a:t>式</a:t>
            </a:r>
            <a:r>
              <a:rPr lang="zh-TW" altLang="en-US" b="1" dirty="0" smtClean="0">
                <a:solidFill>
                  <a:srgbClr val="FFFF00"/>
                </a:solidFill>
                <a:latin typeface="+mn-ea"/>
              </a:rPr>
              <a:t>的呼叫</a:t>
            </a:r>
            <a:endParaRPr lang="zh-TW" altLang="en-US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2593" y="971710"/>
            <a:ext cx="108732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變數可以接收函式回傳的資料。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括號內逗號分開數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個要傳遞到函式作處理的資料，稱為參數。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預設情況下，參數值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個數、型態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是按函式宣告中定義的順序匹配起來的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、、、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多個變數逗號分開來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函式回傳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tuple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來包裝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3200" b="1" dirty="0" smtClean="0">
              <a:solidFill>
                <a:srgbClr val="0070C0"/>
              </a:solidFill>
              <a:latin typeface="Microsoft Jenghei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endParaRPr lang="en-US" altLang="zh-TW" sz="3200" b="1" dirty="0">
              <a:solidFill>
                <a:srgbClr val="0070C0"/>
              </a:solidFill>
              <a:latin typeface="Microsoft Jenghei"/>
            </a:endParaRPr>
          </a:p>
        </p:txBody>
      </p:sp>
      <p:sp>
        <p:nvSpPr>
          <p:cNvPr id="6" name="向下箭號圖說文字 5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7-1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7-2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65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407368" y="332656"/>
            <a:ext cx="9236504" cy="5556080"/>
          </a:xfrm>
        </p:spPr>
        <p:txBody>
          <a:bodyPr rtlCol="0">
            <a:normAutofit/>
          </a:bodyPr>
          <a:lstStyle/>
          <a:p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實作時間：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設計一個函式用來計算每個月要繳的房貸金額，這個函式輸入三個參數，分別是貸款本金、利率、貸款年數。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+mn-ea"/>
                <a:ea typeface="+mn-ea"/>
              </a:rPr>
              <a:t>然後在主程式中讓使用者可以輸入這三個參數資料，然後顯示出每月應繳房貸。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+mn-ea"/>
              </a:rPr>
            </a:b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686075" y="-304333"/>
            <a:ext cx="13955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0" b="1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</a:t>
            </a:r>
            <a:endParaRPr lang="zh-TW" altLang="en-US" sz="20000" dirty="0">
              <a:solidFill>
                <a:schemeClr val="bg1"/>
              </a:solidFill>
            </a:endParaRPr>
          </a:p>
        </p:txBody>
      </p:sp>
      <p:sp>
        <p:nvSpPr>
          <p:cNvPr id="4" name="AutoShape 2" descr="ãä¹ä¹ä¹æ³è¡¨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5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284688" y="930052"/>
            <a:ext cx="11305256" cy="5040560"/>
          </a:xfrm>
        </p:spPr>
        <p:txBody>
          <a:bodyPr rtlCol="0">
            <a:normAutofit/>
          </a:bodyPr>
          <a:lstStyle/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必須參數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 latinLnBrk="1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須以正確的順序傳入函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latinLnBrk="1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調用時的數量必須和聲明時的一樣。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使用關鍵字來匹配傳入的參數值。</a:t>
            </a:r>
          </a:p>
          <a:p>
            <a:pPr lvl="1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使用關鍵字參數允許函數調用時參數的順序與聲明時不一致。</a:t>
            </a:r>
          </a:p>
          <a:p>
            <a:pPr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rgbClr val="0070C0"/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endParaRPr lang="zh-CN" altLang="en-US" sz="3200" b="1" dirty="0" smtClean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TW" altLang="en-US" sz="3200" b="1" dirty="0">
              <a:latin typeface="Microsoft Jenghei"/>
            </a:endParaRPr>
          </a:p>
        </p:txBody>
      </p:sp>
      <p:sp>
        <p:nvSpPr>
          <p:cNvPr id="7" name="標題 12"/>
          <p:cNvSpPr txBox="1">
            <a:spLocks/>
          </p:cNvSpPr>
          <p:nvPr/>
        </p:nvSpPr>
        <p:spPr>
          <a:xfrm>
            <a:off x="0" y="2674"/>
            <a:ext cx="12192000" cy="645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b="1" dirty="0" smtClean="0">
                <a:solidFill>
                  <a:schemeClr val="bg1"/>
                </a:solidFill>
              </a:rPr>
              <a:t>呼叫</a:t>
            </a:r>
            <a:r>
              <a:rPr lang="zh-TW" altLang="en-US" b="1" dirty="0">
                <a:solidFill>
                  <a:schemeClr val="bg1"/>
                </a:solidFill>
              </a:rPr>
              <a:t>函式時的參數</a:t>
            </a:r>
            <a:r>
              <a:rPr lang="zh-TW" altLang="en-US" b="1" dirty="0" smtClean="0">
                <a:solidFill>
                  <a:schemeClr val="bg1"/>
                </a:solidFill>
              </a:rPr>
              <a:t>種類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pPr fontAlgn="base"/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7-3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7-4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064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51185" y="921318"/>
            <a:ext cx="11219912" cy="5354799"/>
          </a:xfrm>
        </p:spPr>
        <p:txBody>
          <a:bodyPr rtlCol="0">
            <a:normAutofit/>
          </a:bodyPr>
          <a:lstStyle/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默認參數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lvl="1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調用函數時，如果沒有傳遞關鍵字參數，則會使用默認參數。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默認值在定義函式時在小刮號內賦值。</a:t>
            </a:r>
          </a:p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不定長度參數：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不定長度參數：同時傳入幾個資料作為參數。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函式的參數前使用*：將傳入函數內的多個資料組成元組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函式的參數前使用**：將傳入函數內的多個資料群組成字典</a:t>
            </a:r>
          </a:p>
          <a:p>
            <a:pPr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rgbClr val="0070C0"/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endParaRPr lang="zh-CN" altLang="en-US" sz="3200" b="1" dirty="0" smtClean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zh-TW" altLang="en-US" sz="3200" b="1" dirty="0">
              <a:latin typeface="Microsoft Jenghei"/>
            </a:endParaRPr>
          </a:p>
        </p:txBody>
      </p:sp>
      <p:sp>
        <p:nvSpPr>
          <p:cNvPr id="7" name="標題 12"/>
          <p:cNvSpPr txBox="1">
            <a:spLocks/>
          </p:cNvSpPr>
          <p:nvPr/>
        </p:nvSpPr>
        <p:spPr>
          <a:xfrm>
            <a:off x="0" y="0"/>
            <a:ext cx="12192000" cy="67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b="1" dirty="0" smtClean="0">
                <a:solidFill>
                  <a:schemeClr val="bg1"/>
                </a:solidFill>
              </a:rPr>
              <a:t>呼叫</a:t>
            </a:r>
            <a:r>
              <a:rPr lang="zh-TW" altLang="en-US" b="1" dirty="0">
                <a:solidFill>
                  <a:schemeClr val="bg1"/>
                </a:solidFill>
              </a:rPr>
              <a:t>函式時的參數</a:t>
            </a:r>
            <a:r>
              <a:rPr lang="zh-TW" altLang="en-US" b="1" dirty="0" smtClean="0">
                <a:solidFill>
                  <a:schemeClr val="bg1"/>
                </a:solidFill>
              </a:rPr>
              <a:t>種類</a:t>
            </a:r>
            <a:endParaRPr lang="en-US" altLang="zh-TW" b="1" dirty="0" smtClean="0">
              <a:solidFill>
                <a:schemeClr val="bg1"/>
              </a:solidFill>
            </a:endParaRPr>
          </a:p>
          <a:p>
            <a:pPr fontAlgn="base"/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6465511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7-5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7-6</a:t>
            </a:r>
            <a:r>
              <a:rPr lang="zh-TW" altLang="en-US" sz="2800" b="1" dirty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7-7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85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408514" y="1196752"/>
            <a:ext cx="11305256" cy="5040560"/>
          </a:xfrm>
        </p:spPr>
        <p:txBody>
          <a:bodyPr rtlCol="0">
            <a:normAutofit/>
          </a:bodyPr>
          <a:lstStyle/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宣告在最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外層的稱作全域變數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全域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變數作用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範圍為整個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檔案。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宣告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在函式內的變數稱作區域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變數，函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式內若沒有那個變數就會往函式外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找尋。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函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內使用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global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宣告變數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該變數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將明確指向全域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變數。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latinLnBrk="1"/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標題 12"/>
          <p:cNvSpPr txBox="1">
            <a:spLocks/>
          </p:cNvSpPr>
          <p:nvPr/>
        </p:nvSpPr>
        <p:spPr>
          <a:xfrm>
            <a:off x="0" y="1"/>
            <a:ext cx="12192000" cy="628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/>
            <a:r>
              <a:rPr lang="zh-TW" altLang="en-US" b="1" dirty="0">
                <a:solidFill>
                  <a:schemeClr val="bg1"/>
                </a:solidFill>
              </a:rPr>
              <a:t>函式與變數的作用範圍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向下箭號圖說文字 4"/>
          <p:cNvSpPr/>
          <p:nvPr/>
        </p:nvSpPr>
        <p:spPr>
          <a:xfrm>
            <a:off x="2887211" y="6021578"/>
            <a:ext cx="6465511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7-8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7-9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、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7-10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437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295432" y="2324394"/>
            <a:ext cx="6043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</a:rPr>
              <a:t>使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</a:rPr>
              <a:t>用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</a:rPr>
              <a:t>模組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</a:rPr>
              <a:t>、套件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192150" y="327803"/>
            <a:ext cx="24204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8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43" name="Google Shape;243;p10"/>
          <p:cNvGraphicFramePr/>
          <p:nvPr/>
        </p:nvGraphicFramePr>
        <p:xfrm>
          <a:off x="246063" y="796925"/>
          <a:ext cx="115824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文件" r:id="rId4" imgW="11573970" imgH="5288028" progId="Word.Document.12">
                  <p:embed/>
                </p:oleObj>
              </mc:Choice>
              <mc:Fallback>
                <p:oleObj name="文件" r:id="rId4" imgW="11573970" imgH="5288028" progId="Word.Document.12">
                  <p:embed/>
                  <p:pic>
                    <p:nvPicPr>
                      <p:cNvPr id="243" name="Google Shape;243;p1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6063" y="796925"/>
                        <a:ext cx="11582400" cy="528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" name="Google Shape;24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394" y="1992195"/>
            <a:ext cx="11367069" cy="3331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69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33657" y="1340768"/>
            <a:ext cx="3606959" cy="49107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-9144"/>
            <a:ext cx="12192000" cy="68511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Python</a:t>
            </a:r>
            <a:r>
              <a:rPr lang="zh-TW" altLang="en-US" b="1" dirty="0" smtClean="0">
                <a:solidFill>
                  <a:schemeClr val="bg1"/>
                </a:solidFill>
              </a:rPr>
              <a:t>的模組和套件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7368" y="1340768"/>
            <a:ext cx="77329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擁有功能完備、豐富套件和模組生態系。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：讀寫檔案、自然語言處理、網路爬蟲、網站開發、機器學習、、、等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可以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在程式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中使用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import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，匯入符合需求的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套件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或模組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，節省程式開發的時間。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模組是單獨一個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程式檔案，而套件是由許多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程式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檔案放在同一個資料夾中所組成。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73445" y="963998"/>
            <a:ext cx="362952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</a:t>
            </a:r>
            <a:endParaRPr lang="zh-TW" altLang="en-US" sz="20000" dirty="0">
              <a:solidFill>
                <a:srgbClr val="00206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757649" y="2314254"/>
            <a:ext cx="2355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</a:rPr>
              <a:t>套件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51235" y="3403682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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模組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1.py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851235" y="3979746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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模組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2.py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51235" y="4617366"/>
            <a:ext cx="2459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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模組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3.py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851235" y="5203882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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模組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sym typeface="Wingdings 2" panose="05020102010507070707" pitchFamily="18" charset="2"/>
              </a:rPr>
              <a:t>4.py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8562871" y="3801683"/>
            <a:ext cx="65" cy="1905931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8562936" y="3802631"/>
            <a:ext cx="38942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H="1">
            <a:off x="8562936" y="4450703"/>
            <a:ext cx="389426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H="1" flipV="1">
            <a:off x="8562936" y="5097827"/>
            <a:ext cx="389426" cy="948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 flipV="1">
            <a:off x="8562936" y="5707614"/>
            <a:ext cx="432048" cy="948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8173446" y="4803360"/>
            <a:ext cx="389425" cy="7383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8170824" y="2829101"/>
            <a:ext cx="0" cy="1945164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8173445" y="2829101"/>
            <a:ext cx="287803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680"/>
            <a:ext cx="12192000" cy="67559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import</a:t>
            </a:r>
            <a:r>
              <a:rPr lang="zh-TW" altLang="en-US" b="1" dirty="0" smtClean="0">
                <a:solidFill>
                  <a:schemeClr val="bg1"/>
                </a:solidFill>
              </a:rPr>
              <a:t>模組的方式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8180" y="1129816"/>
            <a:ext cx="112324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在主程式檔中匯入整個模組：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                 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匯入一個模組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 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匯入多個</a:t>
            </a:r>
            <a:r>
              <a:rPr lang="zh-TW" altLang="en-US" sz="3200" b="1" dirty="0">
                <a:solidFill>
                  <a:srgbClr val="00B050"/>
                </a:solidFill>
              </a:rPr>
              <a:t>模組</a:t>
            </a:r>
            <a:r>
              <a:rPr lang="en-US" altLang="zh-TW" sz="3200" b="1" dirty="0">
                <a:solidFill>
                  <a:srgbClr val="00B050"/>
                </a:solidFill>
              </a:rPr>
              <a:t> </a:t>
            </a: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模組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名稱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as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模組別名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>
                <a:solidFill>
                  <a:srgbClr val="00B050"/>
                </a:solidFill>
              </a:rPr>
              <a:t>匯入一個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模組，並使用別名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/>
            </a:r>
            <a:br>
              <a:rPr lang="en-US" altLang="zh-TW" sz="3200" b="1" dirty="0" smtClean="0">
                <a:solidFill>
                  <a:srgbClr val="00B050"/>
                </a:solidFill>
              </a:rPr>
            </a:b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執行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匯入模組的函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式：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使用「模組名稱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」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使用「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模組別名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」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48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smtClean="0">
                <a:solidFill>
                  <a:schemeClr val="bg1"/>
                </a:solidFill>
              </a:rPr>
              <a:t>Import</a:t>
            </a:r>
            <a:r>
              <a:rPr lang="zh-TW" altLang="en-US" b="1" dirty="0" smtClean="0">
                <a:solidFill>
                  <a:schemeClr val="bg1"/>
                </a:solidFill>
              </a:rPr>
              <a:t>套件的方式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8180" y="767866"/>
            <a:ext cx="112324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在主程式檔中匯入整個模組：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from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套件名稱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                 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匯入套件中的一個模組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 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from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套件名稱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1,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匯入套件中多個</a:t>
            </a:r>
            <a:r>
              <a:rPr lang="zh-TW" altLang="en-US" sz="3200" b="1" dirty="0">
                <a:solidFill>
                  <a:srgbClr val="00B050"/>
                </a:solidFill>
              </a:rPr>
              <a:t>模組</a:t>
            </a:r>
            <a:r>
              <a:rPr lang="en-US" altLang="zh-TW" sz="3200" b="1" dirty="0">
                <a:solidFill>
                  <a:srgbClr val="00B050"/>
                </a:solidFill>
              </a:rPr>
              <a:t> </a:t>
            </a: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from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套件名稱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模組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名稱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as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模組別名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匯入套件中一個模組，並使用別名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/>
            </a:r>
            <a:br>
              <a:rPr lang="en-US" altLang="zh-TW" sz="3200" b="1" dirty="0" smtClean="0">
                <a:solidFill>
                  <a:srgbClr val="00B050"/>
                </a:solidFill>
              </a:rPr>
            </a:b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執行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匯入模組的函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式：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使用「模組名稱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」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使用「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模組別名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函式名稱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」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0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5053777" y="1369096"/>
            <a:ext cx="747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 err="1" smtClean="0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</a:rPr>
              <a:t>套件介紹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3021782" y="291877"/>
            <a:ext cx="17123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9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31398"/>
            <a:ext cx="12192000" cy="6829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什麼是</a:t>
            </a:r>
            <a:r>
              <a:rPr lang="en-US" altLang="zh-TW" b="1" dirty="0" err="1" smtClean="0">
                <a:solidFill>
                  <a:schemeClr val="bg1"/>
                </a:solidFill>
                <a:latin typeface="+mn-ea"/>
                <a:ea typeface="+mn-ea"/>
              </a:rPr>
              <a:t>Numpy</a:t>
            </a:r>
            <a:endParaRPr lang="zh-TW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12118" y="1016918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是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Python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的一個重要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模組，主要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用於資料處理上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底層以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和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Fortran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語言實作，所以能快速操作多重維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度的陣列。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具備平行處理的能力，可以將操作動作一次套用在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大型陣列上。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其餘重量級的資料科學相關套件（例如：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Pandas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、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SciPy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、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Scikit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-learn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等）都幾乎是奠基在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的基礎上。</a:t>
            </a:r>
          </a:p>
        </p:txBody>
      </p:sp>
    </p:spTree>
    <p:extLst>
      <p:ext uri="{BB962C8B-B14F-4D97-AF65-F5344CB8AC3E}">
        <p14:creationId xmlns:p14="http://schemas.microsoft.com/office/powerpoint/2010/main" val="42011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6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使用</a:t>
            </a:r>
            <a:r>
              <a:rPr lang="en-US" altLang="zh-TW" b="1" dirty="0" err="1" smtClean="0">
                <a:solidFill>
                  <a:schemeClr val="bg1"/>
                </a:solidFill>
              </a:rPr>
              <a:t>Numpy</a:t>
            </a:r>
            <a:r>
              <a:rPr lang="zh-TW" altLang="en-US" b="1" dirty="0" smtClean="0">
                <a:solidFill>
                  <a:schemeClr val="bg1"/>
                </a:solidFill>
              </a:rPr>
              <a:t>模組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9872" y="1148546"/>
            <a:ext cx="108531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匯入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模組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as np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主要處理的資料型態為陣列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nd.array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，所以要先建立陣列資料。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nd.array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的取值和擷取部分資料的方法和列表相同，這裡不再述。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rgbClr val="0070C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endParaRPr lang="en-US" altLang="zh-TW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702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建立陣列的幾種方式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7680" y="1148546"/>
            <a:ext cx="11265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將列表資料轉成陣列資料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：陣列名稱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np.array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列表資料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np.array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([1,2,3])					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#1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維陣列</a:t>
            </a: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B=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np.array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([[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1,2,3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],[4,5,6]])	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#2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維陣列</a:t>
            </a: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將產生可迭代物件轉成陣列資料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=np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arange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起始值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結束值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[,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間隔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])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np.arange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(3,33,5)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D=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np.arange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(1,10)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371600" lvl="2" indent="-457200" latinLnBrk="1">
              <a:buFont typeface="Arial" panose="020B0604020202020204" pitchFamily="34" charset="0"/>
              <a:buChar char="•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5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278130" y="820558"/>
            <a:ext cx="11399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產生亂數實數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(0~1)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的陣列資料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：陣列名稱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=np.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random.random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陣列維度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np.random.random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(3)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   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產生一維陣列，有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3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個元素</a:t>
            </a:r>
            <a:endParaRPr lang="en-US" altLang="zh-TW" sz="3200" b="1" dirty="0" smtClean="0">
              <a:solidFill>
                <a:srgbClr val="00B05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B=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np.random.random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((2,3))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產生二維</a:t>
            </a:r>
            <a:r>
              <a:rPr lang="zh-TW" altLang="en-US" sz="3200" b="1" dirty="0">
                <a:solidFill>
                  <a:srgbClr val="00B050"/>
                </a:solidFill>
              </a:rPr>
              <a:t>陣列，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有</a:t>
            </a:r>
            <a:r>
              <a:rPr lang="en-US" altLang="zh-TW" sz="3200" b="1" dirty="0" smtClean="0">
                <a:solidFill>
                  <a:srgbClr val="00B050"/>
                </a:solidFill>
              </a:rPr>
              <a:t>2x3</a:t>
            </a:r>
            <a:r>
              <a:rPr lang="zh-TW" altLang="en-US" sz="3200" b="1" dirty="0">
                <a:solidFill>
                  <a:srgbClr val="00B050"/>
                </a:solidFill>
              </a:rPr>
              <a:t>個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元素</a:t>
            </a:r>
            <a:endParaRPr lang="en-US" altLang="zh-TW" sz="3200" b="1" dirty="0">
              <a:solidFill>
                <a:srgbClr val="00B050"/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產生元素都是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0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語法：陣列名稱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=np. zeros(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陣列維度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np.zeros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(3)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      </a:t>
            </a:r>
            <a:r>
              <a:rPr lang="en-US" altLang="zh-TW" sz="32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200" b="1" dirty="0">
                <a:solidFill>
                  <a:srgbClr val="00B0F0"/>
                </a:solidFill>
              </a:rPr>
              <a:t>產生一維陣列，有</a:t>
            </a:r>
            <a:r>
              <a:rPr lang="en-US" altLang="zh-TW" sz="3200" b="1" dirty="0">
                <a:solidFill>
                  <a:srgbClr val="00B0F0"/>
                </a:solidFill>
              </a:rPr>
              <a:t>3</a:t>
            </a:r>
            <a:r>
              <a:rPr lang="zh-TW" altLang="en-US" sz="3200" b="1" dirty="0">
                <a:solidFill>
                  <a:srgbClr val="00B0F0"/>
                </a:solidFill>
              </a:rPr>
              <a:t>個都是</a:t>
            </a:r>
            <a:r>
              <a:rPr lang="en-US" altLang="zh-TW" sz="3200" b="1" dirty="0">
                <a:solidFill>
                  <a:srgbClr val="00B0F0"/>
                </a:solidFill>
              </a:rPr>
              <a:t>0</a:t>
            </a:r>
            <a:r>
              <a:rPr lang="zh-TW" altLang="en-US" sz="3200" b="1" dirty="0">
                <a:solidFill>
                  <a:srgbClr val="00B0F0"/>
                </a:solidFill>
              </a:rPr>
              <a:t>的元素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B=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np.zeros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((2,3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altLang="zh-TW" sz="32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200" b="1" dirty="0">
                <a:solidFill>
                  <a:srgbClr val="00B0F0"/>
                </a:solidFill>
              </a:rPr>
              <a:t>產生二維陣列，</a:t>
            </a:r>
            <a:r>
              <a:rPr lang="en-US" altLang="zh-TW" sz="3200" b="1" dirty="0">
                <a:solidFill>
                  <a:srgbClr val="00B0F0"/>
                </a:solidFill>
              </a:rPr>
              <a:t>2x3</a:t>
            </a:r>
            <a:r>
              <a:rPr lang="zh-TW" altLang="en-US" sz="3200" b="1" dirty="0">
                <a:solidFill>
                  <a:srgbClr val="00B0F0"/>
                </a:solidFill>
              </a:rPr>
              <a:t>個都是</a:t>
            </a:r>
            <a:r>
              <a:rPr lang="en-US" altLang="zh-TW" sz="3200" b="1" dirty="0">
                <a:solidFill>
                  <a:srgbClr val="00B0F0"/>
                </a:solidFill>
              </a:rPr>
              <a:t>0</a:t>
            </a:r>
            <a:r>
              <a:rPr lang="zh-TW" altLang="en-US" sz="3200" b="1" dirty="0">
                <a:solidFill>
                  <a:srgbClr val="00B0F0"/>
                </a:solidFill>
              </a:rPr>
              <a:t>的</a:t>
            </a:r>
            <a:r>
              <a:rPr lang="zh-TW" altLang="en-US" sz="3200" b="1" dirty="0" smtClean="0">
                <a:solidFill>
                  <a:srgbClr val="00B0F0"/>
                </a:solidFill>
              </a:rPr>
              <a:t>元素</a:t>
            </a:r>
            <a:endParaRPr lang="en-US" altLang="zh-TW" sz="3200" b="1" dirty="0" smtClean="0">
              <a:solidFill>
                <a:srgbClr val="00B0F0"/>
              </a:solidFill>
            </a:endParaRPr>
          </a:p>
        </p:txBody>
      </p:sp>
      <p:sp>
        <p:nvSpPr>
          <p:cNvPr id="9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67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建立陣列的幾種方式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38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字方塊 33"/>
          <p:cNvSpPr txBox="1"/>
          <p:nvPr/>
        </p:nvSpPr>
        <p:spPr>
          <a:xfrm>
            <a:off x="487680" y="1089062"/>
            <a:ext cx="112654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產生元素都是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陣列資料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語法：陣列名稱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=np. ones(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陣列維度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A=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np.ones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(3)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        </a:t>
            </a:r>
            <a:r>
              <a:rPr lang="en-US" altLang="zh-TW" sz="3200" b="1" dirty="0">
                <a:solidFill>
                  <a:srgbClr val="00B0F0"/>
                </a:solidFill>
              </a:rPr>
              <a:t>#</a:t>
            </a:r>
            <a:r>
              <a:rPr lang="zh-TW" altLang="en-US" sz="3200" b="1" dirty="0">
                <a:solidFill>
                  <a:srgbClr val="00B0F0"/>
                </a:solidFill>
              </a:rPr>
              <a:t>產生一維陣列，有</a:t>
            </a:r>
            <a:r>
              <a:rPr lang="en-US" altLang="zh-TW" sz="3200" b="1" dirty="0">
                <a:solidFill>
                  <a:srgbClr val="00B0F0"/>
                </a:solidFill>
              </a:rPr>
              <a:t>3</a:t>
            </a:r>
            <a:r>
              <a:rPr lang="zh-TW" altLang="en-US" sz="3200" b="1" dirty="0">
                <a:solidFill>
                  <a:srgbClr val="00B0F0"/>
                </a:solidFill>
              </a:rPr>
              <a:t>個都是</a:t>
            </a:r>
            <a:r>
              <a:rPr lang="en-US" altLang="zh-TW" sz="3200" b="1" dirty="0">
                <a:solidFill>
                  <a:srgbClr val="00B0F0"/>
                </a:solidFill>
              </a:rPr>
              <a:t>1</a:t>
            </a:r>
            <a:r>
              <a:rPr lang="zh-TW" altLang="en-US" sz="3200" b="1" dirty="0">
                <a:solidFill>
                  <a:srgbClr val="00B0F0"/>
                </a:solidFill>
              </a:rPr>
              <a:t>的元素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B=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np.ones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((2,3))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TW" sz="3200" b="1" dirty="0">
                <a:solidFill>
                  <a:srgbClr val="00B0F0"/>
                </a:solidFill>
              </a:rPr>
              <a:t>#</a:t>
            </a:r>
            <a:r>
              <a:rPr lang="zh-TW" altLang="en-US" sz="3200" b="1" dirty="0">
                <a:solidFill>
                  <a:srgbClr val="00B0F0"/>
                </a:solidFill>
              </a:rPr>
              <a:t>產生二維陣列，</a:t>
            </a:r>
            <a:r>
              <a:rPr lang="en-US" altLang="zh-TW" sz="3200" b="1" dirty="0">
                <a:solidFill>
                  <a:srgbClr val="00B0F0"/>
                </a:solidFill>
              </a:rPr>
              <a:t>2x3</a:t>
            </a:r>
            <a:r>
              <a:rPr lang="zh-TW" altLang="en-US" sz="3200" b="1" dirty="0">
                <a:solidFill>
                  <a:srgbClr val="00B0F0"/>
                </a:solidFill>
              </a:rPr>
              <a:t>個都是</a:t>
            </a:r>
            <a:r>
              <a:rPr lang="en-US" altLang="zh-TW" sz="3200" b="1" dirty="0">
                <a:solidFill>
                  <a:srgbClr val="00B0F0"/>
                </a:solidFill>
              </a:rPr>
              <a:t>1</a:t>
            </a:r>
            <a:r>
              <a:rPr lang="zh-TW" altLang="en-US" sz="3200" b="1" dirty="0">
                <a:solidFill>
                  <a:srgbClr val="00B0F0"/>
                </a:solidFill>
              </a:rPr>
              <a:t>的元素</a:t>
            </a:r>
            <a:endParaRPr lang="en-US" altLang="zh-TW" sz="3200" b="1" dirty="0">
              <a:solidFill>
                <a:srgbClr val="00B0F0"/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含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最大值和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含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最小值間取幾個等差數值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陣列名稱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=np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linspace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最小值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最大值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個數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np.linspace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(0,5,6)</a:t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200" b="1" dirty="0">
                <a:solidFill>
                  <a:srgbClr val="00B0F0"/>
                </a:solidFill>
              </a:rPr>
              <a:t>產生</a:t>
            </a:r>
            <a:r>
              <a:rPr lang="en-US" altLang="zh-TW" sz="3200" b="1" dirty="0">
                <a:solidFill>
                  <a:srgbClr val="00B0F0"/>
                </a:solidFill>
              </a:rPr>
              <a:t>0</a:t>
            </a:r>
            <a:r>
              <a:rPr lang="zh-TW" altLang="en-US" sz="3200" b="1" dirty="0">
                <a:solidFill>
                  <a:srgbClr val="00B0F0"/>
                </a:solidFill>
              </a:rPr>
              <a:t>到</a:t>
            </a:r>
            <a:r>
              <a:rPr lang="en-US" altLang="zh-TW" sz="3200" b="1" dirty="0">
                <a:solidFill>
                  <a:srgbClr val="00B0F0"/>
                </a:solidFill>
              </a:rPr>
              <a:t>5(</a:t>
            </a:r>
            <a:r>
              <a:rPr lang="zh-TW" altLang="en-US" sz="3200" b="1" dirty="0">
                <a:solidFill>
                  <a:srgbClr val="00B0F0"/>
                </a:solidFill>
              </a:rPr>
              <a:t>包含</a:t>
            </a:r>
            <a:r>
              <a:rPr lang="en-US" altLang="zh-TW" sz="3200" b="1" dirty="0">
                <a:solidFill>
                  <a:srgbClr val="00B0F0"/>
                </a:solidFill>
              </a:rPr>
              <a:t>0,5)</a:t>
            </a:r>
            <a:r>
              <a:rPr lang="zh-TW" altLang="en-US" sz="3200" b="1" dirty="0">
                <a:solidFill>
                  <a:srgbClr val="00B0F0"/>
                </a:solidFill>
              </a:rPr>
              <a:t>之間的</a:t>
            </a:r>
            <a:r>
              <a:rPr lang="en-US" altLang="zh-TW" sz="3200" b="1" dirty="0">
                <a:solidFill>
                  <a:srgbClr val="00B0F0"/>
                </a:solidFill>
              </a:rPr>
              <a:t>6</a:t>
            </a:r>
            <a:r>
              <a:rPr lang="zh-TW" altLang="en-US" sz="3200" b="1" dirty="0">
                <a:solidFill>
                  <a:srgbClr val="00B0F0"/>
                </a:solidFill>
              </a:rPr>
              <a:t>個數字，前後兩數字間差距相同</a:t>
            </a:r>
            <a:r>
              <a:rPr lang="en-US" altLang="zh-TW" sz="3200" b="1" dirty="0">
                <a:solidFill>
                  <a:srgbClr val="00B0F0"/>
                </a:solidFill>
              </a:rPr>
              <a:t>(</a:t>
            </a:r>
            <a:r>
              <a:rPr lang="zh-TW" altLang="en-US" sz="3200" b="1" dirty="0" smtClean="0">
                <a:solidFill>
                  <a:srgbClr val="00B0F0"/>
                </a:solidFill>
              </a:rPr>
              <a:t>等</a:t>
            </a:r>
            <a:r>
              <a:rPr lang="zh-TW" altLang="en-US" sz="3200" b="1" dirty="0">
                <a:solidFill>
                  <a:srgbClr val="00B0F0"/>
                </a:solidFill>
              </a:rPr>
              <a:t>差</a:t>
            </a:r>
            <a:r>
              <a:rPr lang="en-US" altLang="zh-TW" sz="3200" b="1" dirty="0" smtClean="0">
                <a:solidFill>
                  <a:srgbClr val="00B0F0"/>
                </a:solidFill>
              </a:rPr>
              <a:t>)</a:t>
            </a:r>
            <a:endParaRPr lang="en-US" altLang="zh-TW" sz="3200" b="1" dirty="0">
              <a:solidFill>
                <a:srgbClr val="00B0F0"/>
              </a:solidFill>
            </a:endParaRPr>
          </a:p>
        </p:txBody>
      </p:sp>
      <p:sp>
        <p:nvSpPr>
          <p:cNvPr id="9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1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建立陣列的幾種方式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27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722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陣列的重要屬性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35918" y="876082"/>
            <a:ext cx="112332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關於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陣列，有什麼基本屬性可以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使用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ndim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：取得陣列的維度數量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shape()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：陣列的形狀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size()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：陣列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的元素數量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dtype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：資料型態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itemsize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：陣列中元素的大小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位元組為單位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nbytes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：陣列的大小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位元組為單位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一般來說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nbytes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=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itemsize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 * size</a:t>
            </a:r>
          </a:p>
        </p:txBody>
      </p:sp>
    </p:spTree>
    <p:extLst>
      <p:ext uri="{BB962C8B-B14F-4D97-AF65-F5344CB8AC3E}">
        <p14:creationId xmlns:p14="http://schemas.microsoft.com/office/powerpoint/2010/main" val="38630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52" name="Google Shape;252;p11"/>
          <p:cNvGraphicFramePr/>
          <p:nvPr/>
        </p:nvGraphicFramePr>
        <p:xfrm>
          <a:off x="246063" y="796925"/>
          <a:ext cx="115824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文件" r:id="rId4" imgW="11573970" imgH="5288028" progId="Word.Document.12">
                  <p:embed/>
                </p:oleObj>
              </mc:Choice>
              <mc:Fallback>
                <p:oleObj name="文件" r:id="rId4" imgW="11573970" imgH="5288028" progId="Word.Document.12">
                  <p:embed/>
                  <p:pic>
                    <p:nvPicPr>
                      <p:cNvPr id="252" name="Google Shape;252;p1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6063" y="796925"/>
                        <a:ext cx="11582400" cy="528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3" name="Google Shape;253;p11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4" name="Google Shape;254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537" y="1893279"/>
            <a:ext cx="11582400" cy="4167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23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667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修改陣列的維度</a:t>
            </a:r>
            <a:r>
              <a:rPr lang="en-US" altLang="zh-TW" b="1" dirty="0" smtClean="0">
                <a:solidFill>
                  <a:schemeClr val="bg1"/>
                </a:solidFill>
              </a:rPr>
              <a:t>-</a:t>
            </a:r>
            <a:r>
              <a:rPr lang="en-US" altLang="zh-TW" b="1" dirty="0">
                <a:solidFill>
                  <a:schemeClr val="bg1"/>
                </a:solidFill>
              </a:rPr>
              <a:t> reshape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04038" y="841412"/>
            <a:ext cx="11277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np.reshape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(a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 b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np.reshape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(a, b, -1)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可以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修改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ndarray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每個維度的元素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個數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-1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，代表這個維度就交給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自動計算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舉例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 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2" latinLnBrk="1"/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a1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np.arange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(12)</a:t>
            </a:r>
          </a:p>
          <a:p>
            <a:pPr lvl="2" latinLnBrk="1"/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print(a1)</a:t>
            </a:r>
          </a:p>
          <a:p>
            <a:pPr lvl="2" latinLnBrk="1"/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print(a1.shape)</a:t>
            </a:r>
          </a:p>
          <a:p>
            <a:pPr lvl="2" latinLnBrk="1"/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a2 = a1.reshape(3,4)</a:t>
            </a:r>
          </a:p>
          <a:p>
            <a:pPr lvl="2" latinLnBrk="1"/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print(a2)</a:t>
            </a:r>
          </a:p>
          <a:p>
            <a:pPr lvl="2" latinLnBrk="1"/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print(a2.shape)</a:t>
            </a:r>
          </a:p>
        </p:txBody>
      </p:sp>
    </p:spTree>
    <p:extLst>
      <p:ext uri="{BB962C8B-B14F-4D97-AF65-F5344CB8AC3E}">
        <p14:creationId xmlns:p14="http://schemas.microsoft.com/office/powerpoint/2010/main" val="33397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12348"/>
            <a:ext cx="12192000" cy="66392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陣列基本算術運算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48056" y="793787"/>
            <a:ext cx="115484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相對應位置元素做運算：</a:t>
            </a:r>
            <a:endParaRPr lang="es-ES" altLang="zh-CN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陣列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相加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x+y</a:t>
            </a: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陣列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相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減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x-y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陣列相乘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x*y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陣列相乘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x/y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陣列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次方：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**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y</a:t>
            </a:r>
            <a:endParaRPr lang="zh-CN" altLang="en-US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對陣列每一個元素做賦值運算：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x+=1,x-=1,x*=2,x=x/2, x**=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2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endParaRPr lang="en-US" altLang="zh-CN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矩陣轉置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行、列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互換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X.T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71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16607"/>
            <a:ext cx="12192000" cy="6579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陣列使用函數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73024" y="924170"/>
            <a:ext cx="110215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取平方根：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np.sqrt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(x)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取得正弦：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np.sin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       其他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三角函數用法相同。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取得對數：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np.log(x)</a:t>
            </a:r>
            <a:endParaRPr lang="zh-TW" altLang="en-US" sz="3200" b="1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取得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e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的次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方：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np.exp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):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。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取得最小值：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np.min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或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x.min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()</a:t>
            </a:r>
            <a:endParaRPr lang="zh-TW" altLang="en-US" sz="3200" b="1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取出每一行的最小值：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np.min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, axis=0)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或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x.min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(axis=0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取出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每一列的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最小值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np.min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(x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, axis=1)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或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x.min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(axis=1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max,sum,mean,std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用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法相同。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1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5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陣列運算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09862" y="784912"/>
            <a:ext cx="1148246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矩陣乘法：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np.dot(X,Y)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是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列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xn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矩陣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是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列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xk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行矩陣，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則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np.dot(X,Y)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得到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m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列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xk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行矩陣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運算方法，前矩陣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的整列元素和後矩陣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的整行元素，相乘後求和，放到對應的列、行位置為新矩陣。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前矩陣的行數務必要等於後矩陣的列數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endParaRPr lang="zh-TW" altLang="en-US" sz="28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58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陣列運算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48174" y="1495436"/>
                <a:ext cx="11786688" cy="891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3000" b="1" i="1" spc="-1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1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+(−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)+(</m:t>
                              </m:r>
                              <m:r>
                                <a:rPr lang="en-US" altLang="zh-TW" sz="3000" b="1" spc="-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000" b="1" spc="-100" dirty="0" smtClean="0">
                    <a:latin typeface="Impact" panose="020B080603090205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000" b="1" spc="-100" dirty="0">
                  <a:latin typeface="Impact" panose="020B0806030902050204" pitchFamily="34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4" y="1495436"/>
                <a:ext cx="11786688" cy="891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48174" y="2645024"/>
                <a:ext cx="11786688" cy="891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3000" b="1" i="1" spc="-1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+(−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)+(</m:t>
                              </m:r>
                              <m:r>
                                <a:rPr lang="en-US" altLang="zh-TW" sz="3000" b="1" spc="-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000" b="1" spc="-100" dirty="0" smtClean="0">
                    <a:latin typeface="Impact" panose="020B080603090205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000" b="1" spc="-100" dirty="0">
                  <a:latin typeface="Impact" panose="020B0806030902050204" pitchFamily="34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4" y="2645024"/>
                <a:ext cx="11786688" cy="891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48174" y="3794612"/>
                <a:ext cx="11786688" cy="891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3000" b="1" i="1" spc="-1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1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×(−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)+(</m:t>
                              </m:r>
                              <m:r>
                                <a:rPr lang="en-US" altLang="zh-TW" sz="3000" b="1" spc="-1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000" b="1" spc="-100" dirty="0" smtClean="0">
                    <a:latin typeface="Impact" panose="020B080603090205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000" b="1" spc="-100" dirty="0">
                  <a:latin typeface="Impact" panose="020B0806030902050204" pitchFamily="34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4" y="3794612"/>
                <a:ext cx="11786688" cy="891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48174" y="4956811"/>
                <a:ext cx="11847602" cy="891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3000" b="1" i="1" spc="-1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1" spc="-10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+(−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×(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)+(</m:t>
                              </m:r>
                              <m:r>
                                <a:rPr lang="en-US" altLang="zh-TW" sz="3000" b="1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TW" sz="3000" b="1" i="1" spc="-1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TW" sz="3000" b="1" i="1" spc="-1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3000" b="1" spc="-100" dirty="0" smtClean="0">
                    <a:latin typeface="Impact" panose="020B0806030902050204" pitchFamily="34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000" b="1" i="1" spc="-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000" b="1" i="1" spc="-10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000" b="1" i="0" spc="-10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000" b="1" i="0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3000" b="1" i="0" spc="-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000" b="1" spc="-100" dirty="0">
                  <a:latin typeface="Impact" panose="020B0806030902050204" pitchFamily="34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4" y="4956811"/>
                <a:ext cx="11847602" cy="891783"/>
              </a:xfrm>
              <a:prstGeom prst="rect">
                <a:avLst/>
              </a:prstGeom>
              <a:blipFill>
                <a:blip r:embed="rId5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2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5941"/>
            <a:ext cx="12192000" cy="6249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陣列的疊加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smtClean="0">
                <a:solidFill>
                  <a:schemeClr val="bg1"/>
                </a:solidFill>
              </a:rPr>
              <a:t>Stacking)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1344" y="1089062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疊加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914400" lvl="1" indent="-457200" fontAlgn="base">
              <a:buFont typeface="Wingdings" panose="05000000000000000000" pitchFamily="2" charset="2"/>
              <a:buChar char="u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np.vstack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(A, B)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將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A, B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矩陣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沿著垂直軸堆疊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！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fontAlgn="base">
              <a:buFont typeface="Wingdings" panose="05000000000000000000" pitchFamily="2" charset="2"/>
              <a:buChar char="u"/>
            </a:pPr>
            <a:endParaRPr lang="zh-TW" alt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188719" y="2687686"/>
                <a:ext cx="3092257" cy="8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3200" b="1" dirty="0" smtClean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19" y="2687686"/>
                <a:ext cx="3092257" cy="821187"/>
              </a:xfrm>
              <a:prstGeom prst="rect">
                <a:avLst/>
              </a:prstGeom>
              <a:blipFill>
                <a:blip r:embed="rId2"/>
                <a:stretch>
                  <a:fillRect l="-7890" b="-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198337" y="3967017"/>
                <a:ext cx="3076227" cy="821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3200" b="1" dirty="0" smtClean="0"/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37" y="3967017"/>
                <a:ext cx="3076227" cy="821187"/>
              </a:xfrm>
              <a:prstGeom prst="rect">
                <a:avLst/>
              </a:prstGeom>
              <a:blipFill>
                <a:blip r:embed="rId3"/>
                <a:stretch>
                  <a:fillRect l="-8135" b="-8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向右箭號 2"/>
          <p:cNvSpPr/>
          <p:nvPr/>
        </p:nvSpPr>
        <p:spPr>
          <a:xfrm>
            <a:off x="4570011" y="3277628"/>
            <a:ext cx="2391508" cy="77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>
                <a:solidFill>
                  <a:schemeClr val="bg1"/>
                </a:solidFill>
              </a:rPr>
              <a:t>vstack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139353" y="2757381"/>
                <a:ext cx="2761589" cy="1814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  <m:e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𝟐𝟓</m:t>
                                    </m:r>
                                  </m:e>
                                  <m:e>
                                    <m:r>
                                      <a:rPr lang="en-US" altLang="zh-TW" sz="3200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e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e>
                                  <m:e>
                                    <m:r>
                                      <a:rPr lang="en-US" altLang="zh-TW" sz="3200" b="1" i="1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53" y="2757381"/>
                <a:ext cx="2761589" cy="1814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7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1617"/>
            <a:ext cx="12192000" cy="730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陣列的疊加</a:t>
            </a:r>
            <a:r>
              <a:rPr lang="en-US" altLang="zh-TW" b="1" dirty="0">
                <a:solidFill>
                  <a:schemeClr val="bg1"/>
                </a:solidFill>
              </a:rPr>
              <a:t>(</a:t>
            </a:r>
            <a:r>
              <a:rPr lang="en-US" altLang="zh-TW" b="1" dirty="0" smtClean="0">
                <a:solidFill>
                  <a:schemeClr val="bg1"/>
                </a:solidFill>
              </a:rPr>
              <a:t>Stacking)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1344" y="1089062"/>
            <a:ext cx="11881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疊加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marL="914400" lvl="1" indent="-457200" fontAlgn="base">
              <a:buFont typeface="Wingdings" panose="05000000000000000000" pitchFamily="2" charset="2"/>
              <a:buChar char="u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np.hstack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(a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 b)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：將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a, b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矩陣沿著水平軸堆疊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！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fontAlgn="base">
              <a:buFont typeface="Wingdings" panose="05000000000000000000" pitchFamily="2" charset="2"/>
              <a:buChar char="u"/>
            </a:pPr>
            <a:endParaRPr lang="zh-TW" alt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88719" y="2687686"/>
                <a:ext cx="1728422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3200" b="1" dirty="0" smtClean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19" y="2687686"/>
                <a:ext cx="1728422" cy="1302280"/>
              </a:xfrm>
              <a:prstGeom prst="rect">
                <a:avLst/>
              </a:prstGeom>
              <a:blipFill>
                <a:blip r:embed="rId2"/>
                <a:stretch>
                  <a:fillRect l="-1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04749" y="4346844"/>
                <a:ext cx="1712392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3200" b="1" dirty="0" smtClean="0"/>
                  <a:t>B=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e>
                              <m: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49" y="4346844"/>
                <a:ext cx="1712392" cy="1302280"/>
              </a:xfrm>
              <a:prstGeom prst="rect">
                <a:avLst/>
              </a:prstGeom>
              <a:blipFill>
                <a:blip r:embed="rId3"/>
                <a:stretch>
                  <a:fillRect l="-145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向右箭號 5"/>
          <p:cNvSpPr/>
          <p:nvPr/>
        </p:nvSpPr>
        <p:spPr>
          <a:xfrm>
            <a:off x="3416460" y="3797873"/>
            <a:ext cx="2391508" cy="77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hstack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132004" y="3533594"/>
                <a:ext cx="1970475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mr>
                          </m:m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e>
                            </m:mr>
                          </m:m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e>
                            </m:mr>
                          </m:m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04" y="3533594"/>
                <a:ext cx="1970475" cy="1302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0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從</a:t>
            </a:r>
            <a:r>
              <a:rPr lang="en-US" altLang="zh-TW" b="1" dirty="0" smtClean="0">
                <a:solidFill>
                  <a:schemeClr val="bg1"/>
                </a:solidFill>
              </a:rPr>
              <a:t>csv</a:t>
            </a:r>
            <a:r>
              <a:rPr lang="zh-TW" altLang="en-US" b="1" dirty="0" smtClean="0">
                <a:solidFill>
                  <a:schemeClr val="bg1"/>
                </a:solidFill>
              </a:rPr>
              <a:t>檔案載入陣列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內容預留位置 2"/>
          <p:cNvSpPr>
            <a:spLocks noGrp="1"/>
          </p:cNvSpPr>
          <p:nvPr>
            <p:ph idx="1"/>
          </p:nvPr>
        </p:nvSpPr>
        <p:spPr>
          <a:xfrm>
            <a:off x="299928" y="884902"/>
            <a:ext cx="11592143" cy="5400600"/>
          </a:xfrm>
        </p:spPr>
        <p:txBody>
          <a:bodyPr rtlCol="0"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語法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：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陣列名稱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np.loadtxt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(‘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檔名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.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csv',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關鍵字參數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Microsoft Jenghei"/>
              </a:rPr>
              <a:t>參數：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Microsoft Jenghe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delimiter =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‘,‘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表示資料間分隔符號為逗號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err="1"/>
              <a:t>d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type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= 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int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float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 載入資料格式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unpack=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False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每一列成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一個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向量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而不是合併在一起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skiprows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=0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忽略某些列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enghei"/>
            </a:endParaRPr>
          </a:p>
        </p:txBody>
      </p:sp>
    </p:spTree>
    <p:extLst>
      <p:ext uri="{BB962C8B-B14F-4D97-AF65-F5344CB8AC3E}">
        <p14:creationId xmlns:p14="http://schemas.microsoft.com/office/powerpoint/2010/main" val="37744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將</a:t>
            </a:r>
            <a:r>
              <a:rPr lang="en-US" alt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csv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檔資料讀進</a:t>
            </a:r>
            <a:r>
              <a:rPr lang="en-US" altLang="zh-TW" sz="3600" b="1" dirty="0" err="1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numpy</a:t>
            </a:r>
            <a:r>
              <a:rPr lang="en-US" alt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 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矩陣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0-1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Times New Roman" panose="02020603050405020304" pitchFamily="18" charset="0"/>
              </a:rPr>
              <a:t>利用</a:t>
            </a:r>
            <a:r>
              <a:rPr lang="en-US" altLang="zh-TW" sz="3200" b="1" kern="100" dirty="0" err="1" smtClean="0">
                <a:latin typeface="Times New Roman" panose="02020603050405020304" pitchFamily="18" charset="0"/>
              </a:rPr>
              <a:t>numpy.loadtxt</a:t>
            </a:r>
            <a:r>
              <a:rPr lang="en-US" altLang="zh-TW" sz="3200" b="1" kern="100" dirty="0" smtClean="0">
                <a:latin typeface="Times New Roman" panose="02020603050405020304" pitchFamily="18" charset="0"/>
              </a:rPr>
              <a:t>()</a:t>
            </a:r>
            <a:r>
              <a:rPr lang="zh-TW" altLang="en-US" sz="3200" b="1" kern="100" dirty="0" smtClean="0">
                <a:latin typeface="Times New Roman" panose="02020603050405020304" pitchFamily="18" charset="0"/>
              </a:rPr>
              <a:t>函式從目錄</a:t>
            </a:r>
            <a:r>
              <a:rPr lang="en-US" altLang="zh-TW" sz="3200" b="1" kern="100" dirty="0" smtClean="0">
                <a:latin typeface="Times New Roman" panose="02020603050405020304" pitchFamily="18" charset="0"/>
              </a:rPr>
              <a:t>『</a:t>
            </a:r>
            <a:r>
              <a:rPr lang="zh-TW" altLang="en-US" sz="3200" b="1" kern="100" dirty="0" smtClean="0">
                <a:latin typeface="Times New Roman" panose="02020603050405020304" pitchFamily="18" charset="0"/>
              </a:rPr>
              <a:t>資料集</a:t>
            </a:r>
            <a:r>
              <a:rPr lang="en-US" altLang="zh-TW" sz="3200" b="1" kern="100" dirty="0" smtClean="0">
                <a:latin typeface="Times New Roman" panose="02020603050405020304" pitchFamily="18" charset="0"/>
              </a:rPr>
              <a:t>』</a:t>
            </a:r>
            <a:r>
              <a:rPr lang="zh-TW" altLang="en-US" sz="3200" b="1" kern="100" dirty="0" smtClean="0">
                <a:latin typeface="Times New Roman" panose="02020603050405020304" pitchFamily="18" charset="0"/>
              </a:rPr>
              <a:t>中的</a:t>
            </a:r>
            <a:r>
              <a:rPr lang="en-US" altLang="zh-TW" sz="3200" b="1" kern="100" dirty="0" smtClean="0">
                <a:latin typeface="Times New Roman" panose="02020603050405020304" pitchFamily="18" charset="0"/>
              </a:rPr>
              <a:t>data1.csv</a:t>
            </a:r>
            <a:r>
              <a:rPr lang="zh-TW" altLang="en-US" sz="3200" b="1" kern="100" dirty="0" smtClean="0">
                <a:latin typeface="Times New Roman" panose="02020603050405020304" pitchFamily="18" charset="0"/>
              </a:rPr>
              <a:t>檔，將資料讀進</a:t>
            </a:r>
            <a:r>
              <a:rPr lang="en-US" altLang="zh-TW" sz="3200" b="1" kern="100" dirty="0" err="1" smtClean="0">
                <a:latin typeface="Times New Roman" panose="02020603050405020304" pitchFamily="18" charset="0"/>
              </a:rPr>
              <a:t>numpy</a:t>
            </a:r>
            <a:r>
              <a:rPr lang="zh-TW" altLang="en-US" sz="3200" b="1" kern="100" dirty="0" smtClean="0">
                <a:latin typeface="Times New Roman" panose="02020603050405020304" pitchFamily="18" charset="0"/>
              </a:rPr>
              <a:t>矩陣中</a:t>
            </a:r>
            <a:r>
              <a:rPr lang="zh-TW" altLang="zh-TW" sz="3200" b="1" kern="100" dirty="0" smtClean="0">
                <a:latin typeface="Times New Roman" panose="02020603050405020304" pitchFamily="18" charset="0"/>
              </a:rPr>
              <a:t>。</a:t>
            </a:r>
            <a:endParaRPr lang="en-US" altLang="zh-TW" sz="3200" b="1" kern="100" dirty="0" smtClean="0">
              <a:latin typeface="Times New Roman" panose="02020603050405020304" pitchFamily="18" charset="0"/>
            </a:endParaRPr>
          </a:p>
          <a:p>
            <a:pPr lvl="0">
              <a:spcAft>
                <a:spcPts val="0"/>
              </a:spcAft>
              <a:tabLst>
                <a:tab pos="228600" algn="l"/>
              </a:tabLst>
            </a:pPr>
            <a:endParaRPr lang="zh-TW" altLang="zh-TW" sz="3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Times New Roman" panose="02020603050405020304" pitchFamily="18" charset="0"/>
              </a:rPr>
              <a:t>分別印出資料檔中的第一列、第二列、第三列。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6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6352674" y="1078366"/>
            <a:ext cx="5764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可視化資料分析</a:t>
            </a:r>
            <a:endParaRPr lang="en-US" altLang="zh-TW" sz="60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sz="6000" b="1" dirty="0" err="1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en-US" altLang="zh-TW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TW" dirty="0">
                <a:solidFill>
                  <a:srgbClr val="0070C0"/>
                </a:solidFill>
              </a:rPr>
              <a:t> </a:t>
            </a:r>
            <a:endParaRPr lang="zh-CN" altLang="en-US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2958831" y="291878"/>
            <a:ext cx="32399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10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2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61" name="Google Shape;261;p12"/>
          <p:cNvGraphicFramePr/>
          <p:nvPr/>
        </p:nvGraphicFramePr>
        <p:xfrm>
          <a:off x="246063" y="796925"/>
          <a:ext cx="115824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文件" r:id="rId4" imgW="11573970" imgH="5288028" progId="Word.Document.12">
                  <p:embed/>
                </p:oleObj>
              </mc:Choice>
              <mc:Fallback>
                <p:oleObj name="文件" r:id="rId4" imgW="11573970" imgH="5288028" progId="Word.Document.12">
                  <p:embed/>
                  <p:pic>
                    <p:nvPicPr>
                      <p:cNvPr id="261" name="Google Shape;261;p1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6063" y="796925"/>
                        <a:ext cx="11582400" cy="528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2" name="Google Shape;262;p12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3" name="Google Shape;26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63" y="1776930"/>
            <a:ext cx="11501800" cy="4284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2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olar scat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7" t="3506" r="13342" b="3439"/>
          <a:stretch/>
        </p:blipFill>
        <p:spPr bwMode="auto">
          <a:xfrm>
            <a:off x="407368" y="3853666"/>
            <a:ext cx="3121895" cy="30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whats new 99 mplot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6456" r="6156"/>
          <a:stretch/>
        </p:blipFill>
        <p:spPr bwMode="auto">
          <a:xfrm>
            <a:off x="3889248" y="3879462"/>
            <a:ext cx="3425240" cy="30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rgbClr val="FFFF00"/>
                </a:solidFill>
                <a:latin typeface="+mn-ea"/>
                <a:ea typeface="+mn-ea"/>
              </a:rPr>
              <a:t>什麼是</a:t>
            </a:r>
            <a:r>
              <a:rPr lang="en-US" altLang="zh-TW" b="1" dirty="0" err="1">
                <a:solidFill>
                  <a:srgbClr val="FFFF00"/>
                </a:solidFill>
                <a:latin typeface="+mn-ea"/>
                <a:ea typeface="+mn-ea"/>
              </a:rPr>
              <a:t>Matplotlib</a:t>
            </a:r>
            <a:endParaRPr lang="zh-TW" altLang="en-US" b="1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7368" y="832474"/>
            <a:ext cx="112332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的繪圖套件。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歷史悠久，因此有很多的教學文章或是範例可參考。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畫圖功能最齊全，基本上沒什麼圖表畫不出來的。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它的文檔相當完備，並且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Gallery</a:t>
            </a:r>
            <a:r>
              <a:rPr lang="zh-CN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頁中</a:t>
            </a:r>
            <a:r>
              <a:rPr lang="zh-CN" altLang="en-US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有上百幅縮略圖，打開之後都有來源程式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網站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32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matplotlib.org/gallery.html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 descr="contourf lo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8519" r="10152" b="4813"/>
          <a:stretch/>
        </p:blipFill>
        <p:spPr bwMode="auto">
          <a:xfrm>
            <a:off x="7498080" y="3879462"/>
            <a:ext cx="3532508" cy="269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8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950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畫平面圖</a:t>
            </a:r>
            <a:r>
              <a:rPr lang="en-US" altLang="zh-TW" b="1" dirty="0" smtClean="0">
                <a:solidFill>
                  <a:schemeClr val="bg1"/>
                </a:solidFill>
              </a:rPr>
              <a:t>(</a:t>
            </a:r>
            <a:r>
              <a:rPr lang="zh-TW" altLang="en-US" b="1" dirty="0" smtClean="0">
                <a:solidFill>
                  <a:schemeClr val="bg1"/>
                </a:solidFill>
              </a:rPr>
              <a:t>關係、散佈、等高</a:t>
            </a:r>
            <a:r>
              <a:rPr lang="en-US" altLang="zh-TW" b="1" dirty="0" smtClean="0">
                <a:solidFill>
                  <a:schemeClr val="bg1"/>
                </a:solidFill>
              </a:rPr>
              <a:t>)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77818" y="880217"/>
            <a:ext cx="112166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載入必要模組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>
                <a:solidFill>
                  <a:srgbClr val="00B050"/>
                </a:solidFill>
              </a:rPr>
              <a:t>#</a:t>
            </a:r>
            <a:r>
              <a:rPr lang="zh-TW" altLang="en-US" sz="3200" b="1" dirty="0">
                <a:solidFill>
                  <a:srgbClr val="00B050"/>
                </a:solidFill>
              </a:rPr>
              <a:t>數據、矩陣處理套件</a:t>
            </a:r>
            <a:r>
              <a:rPr lang="en-US" altLang="zh-TW" sz="3200" b="1" dirty="0" err="1">
                <a:solidFill>
                  <a:srgbClr val="00B050"/>
                </a:solidFill>
              </a:rPr>
              <a:t>numpy</a:t>
            </a:r>
            <a:endParaRPr lang="en-US" altLang="zh-TW" sz="3200" b="1" dirty="0">
              <a:solidFill>
                <a:srgbClr val="00B050"/>
              </a:solidFill>
            </a:endParaRPr>
          </a:p>
          <a:p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numpy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 as np</a:t>
            </a:r>
          </a:p>
          <a:p>
            <a:r>
              <a:rPr lang="en-US" altLang="zh-TW" sz="3200" b="1" dirty="0">
                <a:solidFill>
                  <a:srgbClr val="00B050"/>
                </a:solidFill>
              </a:rPr>
              <a:t>#</a:t>
            </a:r>
            <a:r>
              <a:rPr lang="zh-TW" altLang="en-US" sz="3200" b="1" dirty="0">
                <a:solidFill>
                  <a:srgbClr val="00B050"/>
                </a:solidFill>
              </a:rPr>
              <a:t>繪圖處理套件</a:t>
            </a:r>
            <a:r>
              <a:rPr lang="en-US" altLang="zh-TW" sz="3200" b="1" dirty="0" err="1">
                <a:solidFill>
                  <a:srgbClr val="00B050"/>
                </a:solidFill>
              </a:rPr>
              <a:t>matplotlib</a:t>
            </a:r>
            <a:endParaRPr lang="en-US" altLang="zh-TW" sz="3200" b="1" dirty="0">
              <a:solidFill>
                <a:srgbClr val="00B050"/>
              </a:solidFill>
            </a:endParaRPr>
          </a:p>
          <a:p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matplotlib.pyplot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 as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plt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>
                <a:solidFill>
                  <a:srgbClr val="00B050"/>
                </a:solidFill>
              </a:rPr>
              <a:t>#</a:t>
            </a:r>
            <a:r>
              <a:rPr lang="zh-TW" altLang="en-US" sz="3200" b="1" dirty="0">
                <a:solidFill>
                  <a:srgbClr val="00B050"/>
                </a:solidFill>
              </a:rPr>
              <a:t>繪圖處理套件顯示中文</a:t>
            </a:r>
            <a:r>
              <a:rPr lang="en-US" altLang="zh-TW" sz="3200" b="1" dirty="0" err="1">
                <a:solidFill>
                  <a:srgbClr val="00B050"/>
                </a:solidFill>
              </a:rPr>
              <a:t>matplotlib.font_manager</a:t>
            </a:r>
            <a:endParaRPr lang="en-US" altLang="zh-TW" sz="3200" b="1" dirty="0">
              <a:solidFill>
                <a:srgbClr val="00B050"/>
              </a:solidFill>
            </a:endParaRPr>
          </a:p>
          <a:p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import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matplotlib.font_manager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 as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plt_font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設定中文字體物件和字型檔案路徑</a:t>
            </a:r>
          </a:p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twfont1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 =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plt_font.FontProperties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</a:rPr>
              <a:t>fname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字型路徑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")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795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使用</a:t>
            </a:r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流程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01592" y="805265"/>
            <a:ext cx="118904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000" b="1" dirty="0">
                <a:solidFill>
                  <a:srgbClr val="00B0F0"/>
                </a:solidFill>
              </a:rPr>
              <a:t>設定繪圖區大小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plt.figure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figsize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=(12,6))</a:t>
            </a:r>
          </a:p>
          <a:p>
            <a:r>
              <a:rPr lang="en-US" altLang="zh-TW" sz="3000" b="1" dirty="0">
                <a:solidFill>
                  <a:srgbClr val="00B0F0"/>
                </a:solidFill>
              </a:rPr>
              <a:t>#</a:t>
            </a:r>
            <a:r>
              <a:rPr lang="zh-TW" altLang="en-US" sz="3000" b="1" dirty="0">
                <a:solidFill>
                  <a:srgbClr val="00B0F0"/>
                </a:solidFill>
              </a:rPr>
              <a:t>繪圖區的標題，設定用中文字體</a:t>
            </a:r>
            <a:r>
              <a:rPr lang="en-US" altLang="zh-TW" sz="3000" b="1" dirty="0">
                <a:solidFill>
                  <a:srgbClr val="00B0F0"/>
                </a:solidFill>
              </a:rPr>
              <a:t>twfont1</a:t>
            </a:r>
            <a:r>
              <a:rPr lang="zh-TW" altLang="en-US" sz="3000" b="1" dirty="0">
                <a:solidFill>
                  <a:srgbClr val="00B0F0"/>
                </a:solidFill>
              </a:rPr>
              <a:t>，字體大小</a:t>
            </a:r>
            <a:r>
              <a:rPr lang="en-US" altLang="zh-TW" sz="3000" b="1" dirty="0">
                <a:solidFill>
                  <a:srgbClr val="00B0F0"/>
                </a:solidFill>
              </a:rPr>
              <a:t>20</a:t>
            </a:r>
            <a:endParaRPr lang="zh-TW" altLang="en-US" sz="3000" b="1" dirty="0">
              <a:solidFill>
                <a:srgbClr val="00B0F0"/>
              </a:solidFill>
            </a:endParaRP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plt.title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(“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標題說明文字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",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=twfont1,fontsize=20)</a:t>
            </a:r>
          </a:p>
          <a:p>
            <a:r>
              <a:rPr lang="en-US" altLang="zh-TW" sz="3000" b="1" dirty="0">
                <a:solidFill>
                  <a:srgbClr val="00B0F0"/>
                </a:solidFill>
              </a:rPr>
              <a:t>#</a:t>
            </a:r>
            <a:r>
              <a:rPr lang="zh-TW" altLang="en-US" sz="3000" b="1" dirty="0">
                <a:solidFill>
                  <a:srgbClr val="00B0F0"/>
                </a:solidFill>
              </a:rPr>
              <a:t>設定橫軸和縱軸的標題 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plt.xlabel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(“x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軸標題文字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",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=twfont1,fontsize=20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 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plt.ylabel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(“y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軸標題文字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",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=twfont1,fontsize=20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US" altLang="zh-TW" sz="30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TW" sz="3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TW" sz="30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TW" sz="3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若顯示多個繪圖物件的</a:t>
            </a:r>
            <a:r>
              <a:rPr lang="en-US" altLang="zh-TW" sz="3000" b="1" dirty="0">
                <a:solidFill>
                  <a:srgbClr val="00B0F0"/>
                </a:solidFill>
              </a:rPr>
              <a:t>label</a:t>
            </a:r>
            <a:r>
              <a:rPr lang="zh-TW" altLang="en-US" sz="3000" b="1" dirty="0">
                <a:solidFill>
                  <a:srgbClr val="00B0F0"/>
                </a:solidFill>
              </a:rPr>
              <a:t>圖示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plt.legend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(prop=twfont1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420466" y="4235116"/>
            <a:ext cx="10947864" cy="9938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2D</a:t>
            </a:r>
            <a:r>
              <a:rPr lang="zh-TW" altLang="en-US" sz="3200" b="1" dirty="0" smtClean="0"/>
              <a:t>繪圖指令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199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3870"/>
            <a:ext cx="12192000" cy="69491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Autofit/>
          </a:bodyPr>
          <a:lstStyle/>
          <a:p>
            <a:pPr algn="ctr"/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繪製關係圖</a:t>
            </a:r>
            <a:r>
              <a:rPr lang="en-US" altLang="zh-TW" b="1" dirty="0" smtClean="0">
                <a:solidFill>
                  <a:schemeClr val="bg1"/>
                </a:solidFill>
              </a:rPr>
              <a:t>-plot</a:t>
            </a:r>
            <a:r>
              <a:rPr lang="en-US" altLang="zh-TW" b="1" dirty="0">
                <a:solidFill>
                  <a:schemeClr val="bg1"/>
                </a:solidFill>
              </a:rPr>
              <a:t>()</a:t>
            </a:r>
            <a:br>
              <a:rPr lang="en-US" altLang="zh-TW" b="1" dirty="0">
                <a:solidFill>
                  <a:schemeClr val="bg1"/>
                </a:solidFill>
              </a:rPr>
            </a:b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8432" y="768043"/>
            <a:ext cx="11375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plt.plot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([x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],y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格式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,label=“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標籤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”)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可用格式如下：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05597"/>
              </p:ext>
            </p:extLst>
          </p:nvPr>
        </p:nvGraphicFramePr>
        <p:xfrm>
          <a:off x="998508" y="1839724"/>
          <a:ext cx="190415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644">
                  <a:extLst>
                    <a:ext uri="{9D8B030D-6E8A-4147-A177-3AD203B41FA5}">
                      <a16:colId xmlns:a16="http://schemas.microsoft.com/office/drawing/2014/main" val="764280081"/>
                    </a:ext>
                  </a:extLst>
                </a:gridCol>
                <a:gridCol w="879510">
                  <a:extLst>
                    <a:ext uri="{9D8B030D-6E8A-4147-A177-3AD203B41FA5}">
                      <a16:colId xmlns:a16="http://schemas.microsoft.com/office/drawing/2014/main" val="3188328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/>
                        <a:t>顏色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b="1" dirty="0" smtClean="0"/>
                        <a:t>字元</a:t>
                      </a:r>
                      <a:endParaRPr lang="zh-TW" altLang="en-US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8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藍色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7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綠色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0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紅色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青色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9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紫色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m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5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黃色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y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99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黑色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k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2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白色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w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501257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37059"/>
              </p:ext>
            </p:extLst>
          </p:nvPr>
        </p:nvGraphicFramePr>
        <p:xfrm>
          <a:off x="3325595" y="1839724"/>
          <a:ext cx="2745419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669">
                  <a:extLst>
                    <a:ext uri="{9D8B030D-6E8A-4147-A177-3AD203B41FA5}">
                      <a16:colId xmlns:a16="http://schemas.microsoft.com/office/drawing/2014/main" val="764280081"/>
                    </a:ext>
                  </a:extLst>
                </a:gridCol>
                <a:gridCol w="1144750">
                  <a:extLst>
                    <a:ext uri="{9D8B030D-6E8A-4147-A177-3AD203B41FA5}">
                      <a16:colId xmlns:a16="http://schemas.microsoft.com/office/drawing/2014/main" val="3188328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/>
                        <a:t>數據標示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b="1" dirty="0" smtClean="0"/>
                        <a:t>字元</a:t>
                      </a:r>
                      <a:endParaRPr lang="zh-TW" altLang="en-US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8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點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7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像素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0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圓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o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倒三角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9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正三角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^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19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左三角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&lt;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8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右三角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&gt;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8369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2784"/>
              </p:ext>
            </p:extLst>
          </p:nvPr>
        </p:nvGraphicFramePr>
        <p:xfrm>
          <a:off x="9216047" y="1826205"/>
          <a:ext cx="2592266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770">
                  <a:extLst>
                    <a:ext uri="{9D8B030D-6E8A-4147-A177-3AD203B41FA5}">
                      <a16:colId xmlns:a16="http://schemas.microsoft.com/office/drawing/2014/main" val="764280081"/>
                    </a:ext>
                  </a:extLst>
                </a:gridCol>
                <a:gridCol w="1181496">
                  <a:extLst>
                    <a:ext uri="{9D8B030D-6E8A-4147-A177-3AD203B41FA5}">
                      <a16:colId xmlns:a16="http://schemas.microsoft.com/office/drawing/2014/main" val="3188328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/>
                        <a:t>線條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b="1" dirty="0" smtClean="0"/>
                        <a:t>字元</a:t>
                      </a:r>
                      <a:endParaRPr lang="zh-TW" altLang="en-US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8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實線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7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短橫線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--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0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點劃線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-.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虛線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: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92195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347936"/>
              </p:ext>
            </p:extLst>
          </p:nvPr>
        </p:nvGraphicFramePr>
        <p:xfrm>
          <a:off x="6459503" y="1823610"/>
          <a:ext cx="245353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488">
                  <a:extLst>
                    <a:ext uri="{9D8B030D-6E8A-4147-A177-3AD203B41FA5}">
                      <a16:colId xmlns:a16="http://schemas.microsoft.com/office/drawing/2014/main" val="764280081"/>
                    </a:ext>
                  </a:extLst>
                </a:gridCol>
                <a:gridCol w="1023042">
                  <a:extLst>
                    <a:ext uri="{9D8B030D-6E8A-4147-A177-3AD203B41FA5}">
                      <a16:colId xmlns:a16="http://schemas.microsoft.com/office/drawing/2014/main" val="3188328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/>
                        <a:t>標示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600" b="1" dirty="0" smtClean="0"/>
                        <a:t>字元</a:t>
                      </a:r>
                      <a:endParaRPr lang="zh-TW" altLang="en-US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84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正方形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78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五邊形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60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星形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48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x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9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菱形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19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窄菱形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18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加號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600" b="1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+</a:t>
                      </a:r>
                      <a:endParaRPr lang="zh-TW" altLang="en-US" sz="2600" b="1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83696"/>
                  </a:ext>
                </a:extLst>
              </a:tr>
            </a:tbl>
          </a:graphicData>
        </a:graphic>
      </p:graphicFrame>
      <p:sp>
        <p:nvSpPr>
          <p:cNvPr id="8" name="向下箭號圖說文字 7"/>
          <p:cNvSpPr/>
          <p:nvPr/>
        </p:nvSpPr>
        <p:spPr>
          <a:xfrm>
            <a:off x="3375433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152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劃出資料間的關係圖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0-2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利用</a:t>
            </a:r>
            <a:r>
              <a:rPr lang="en-US" altLang="zh-TW" sz="3200" b="1" kern="100" dirty="0" err="1" smtClean="0">
                <a:latin typeface="+mn-ea"/>
              </a:rPr>
              <a:t>loadtxt</a:t>
            </a:r>
            <a:r>
              <a:rPr lang="en-US" altLang="zh-TW" sz="3200" b="1" kern="100" dirty="0" smtClean="0">
                <a:latin typeface="+mn-ea"/>
              </a:rPr>
              <a:t>()</a:t>
            </a:r>
            <a:r>
              <a:rPr lang="zh-TW" altLang="en-US" sz="3200" b="1" kern="100" dirty="0" smtClean="0">
                <a:latin typeface="+mn-ea"/>
              </a:rPr>
              <a:t>函式從目錄</a:t>
            </a:r>
            <a:r>
              <a:rPr lang="en-US" altLang="zh-TW" sz="3200" b="1" kern="100" dirty="0" smtClean="0">
                <a:latin typeface="+mn-ea"/>
              </a:rPr>
              <a:t>『</a:t>
            </a:r>
            <a:r>
              <a:rPr lang="zh-TW" altLang="en-US" sz="3200" b="1" kern="100" dirty="0" smtClean="0">
                <a:latin typeface="+mn-ea"/>
              </a:rPr>
              <a:t>資料集</a:t>
            </a:r>
            <a:r>
              <a:rPr lang="en-US" altLang="zh-TW" sz="3200" b="1" kern="100" dirty="0" smtClean="0">
                <a:latin typeface="+mn-ea"/>
              </a:rPr>
              <a:t>』</a:t>
            </a:r>
            <a:r>
              <a:rPr lang="zh-TW" altLang="en-US" sz="3200" b="1" kern="100" dirty="0" smtClean="0">
                <a:latin typeface="+mn-ea"/>
              </a:rPr>
              <a:t>中的</a:t>
            </a:r>
            <a:r>
              <a:rPr lang="en-US" altLang="zh-TW" sz="3200" b="1" kern="100" dirty="0" smtClean="0">
                <a:latin typeface="+mn-ea"/>
              </a:rPr>
              <a:t>data1.csv</a:t>
            </a:r>
            <a:r>
              <a:rPr lang="zh-TW" altLang="en-US" sz="3200" b="1" kern="100" dirty="0" smtClean="0">
                <a:latin typeface="+mn-ea"/>
              </a:rPr>
              <a:t>檔，將資料讀進</a:t>
            </a:r>
            <a:r>
              <a:rPr lang="en-US" altLang="zh-TW" sz="3200" b="1" kern="100" dirty="0" err="1" smtClean="0">
                <a:latin typeface="+mn-ea"/>
              </a:rPr>
              <a:t>numpy</a:t>
            </a:r>
            <a:r>
              <a:rPr lang="zh-TW" altLang="en-US" sz="3200" b="1" kern="100" dirty="0" smtClean="0">
                <a:latin typeface="+mn-ea"/>
              </a:rPr>
              <a:t>矩陣中</a:t>
            </a:r>
            <a:r>
              <a:rPr lang="zh-TW" altLang="zh-TW" sz="3200" b="1" kern="100" dirty="0" smtClean="0">
                <a:latin typeface="+mn-ea"/>
              </a:rPr>
              <a:t>。</a:t>
            </a:r>
            <a:endParaRPr lang="en-US" altLang="zh-TW" sz="3200" b="1" kern="100" dirty="0" smtClean="0">
              <a:latin typeface="+mn-ea"/>
            </a:endParaRPr>
          </a:p>
          <a:p>
            <a:pPr lvl="0">
              <a:spcAft>
                <a:spcPts val="0"/>
              </a:spcAft>
              <a:tabLst>
                <a:tab pos="228600" algn="l"/>
              </a:tabLst>
            </a:pPr>
            <a:endParaRPr lang="zh-TW" altLang="zh-TW" sz="3200" b="1" kern="100" dirty="0"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資料檔中的第</a:t>
            </a:r>
            <a:r>
              <a:rPr lang="en-US" altLang="zh-TW" sz="3200" b="1" kern="100" dirty="0" smtClean="0">
                <a:latin typeface="+mn-ea"/>
              </a:rPr>
              <a:t>1</a:t>
            </a:r>
            <a:r>
              <a:rPr lang="zh-TW" altLang="en-US" sz="3200" b="1" kern="100" dirty="0" smtClean="0">
                <a:latin typeface="+mn-ea"/>
              </a:rPr>
              <a:t>列為自變數</a:t>
            </a:r>
            <a:r>
              <a:rPr lang="en-US" altLang="zh-TW" sz="3200" b="1" kern="100" dirty="0" smtClean="0">
                <a:latin typeface="+mn-ea"/>
              </a:rPr>
              <a:t>x</a:t>
            </a:r>
            <a:r>
              <a:rPr lang="zh-TW" altLang="en-US" sz="3200" b="1" kern="100" dirty="0" smtClean="0">
                <a:latin typeface="+mn-ea"/>
              </a:rPr>
              <a:t>、第</a:t>
            </a:r>
            <a:r>
              <a:rPr lang="en-US" altLang="zh-TW" sz="3200" b="1" kern="100" dirty="0" smtClean="0">
                <a:latin typeface="+mn-ea"/>
              </a:rPr>
              <a:t>2</a:t>
            </a:r>
            <a:r>
              <a:rPr lang="zh-TW" altLang="en-US" sz="3200" b="1" kern="100" dirty="0" smtClean="0">
                <a:latin typeface="+mn-ea"/>
              </a:rPr>
              <a:t>列為</a:t>
            </a:r>
            <a:r>
              <a:rPr lang="en-US" altLang="zh-TW" sz="3200" b="1" kern="100" dirty="0" smtClean="0">
                <a:latin typeface="+mn-ea"/>
              </a:rPr>
              <a:t>y1</a:t>
            </a:r>
            <a:r>
              <a:rPr lang="zh-TW" altLang="en-US" sz="3200" b="1" kern="100" dirty="0" smtClean="0">
                <a:latin typeface="+mn-ea"/>
              </a:rPr>
              <a:t>、第</a:t>
            </a:r>
            <a:r>
              <a:rPr lang="en-US" altLang="zh-TW" sz="3200" b="1" kern="100" dirty="0" smtClean="0">
                <a:latin typeface="+mn-ea"/>
              </a:rPr>
              <a:t>3</a:t>
            </a:r>
            <a:r>
              <a:rPr lang="zh-TW" altLang="en-US" sz="3200" b="1" kern="100" dirty="0" smtClean="0">
                <a:latin typeface="+mn-ea"/>
              </a:rPr>
              <a:t>列為</a:t>
            </a:r>
            <a:r>
              <a:rPr lang="en-US" altLang="zh-TW" sz="3200" b="1" kern="100" dirty="0" smtClean="0">
                <a:latin typeface="+mn-ea"/>
              </a:rPr>
              <a:t>y1</a:t>
            </a:r>
            <a:r>
              <a:rPr lang="zh-TW" altLang="en-US" sz="3200" b="1" kern="100" dirty="0" smtClean="0">
                <a:latin typeface="+mn-ea"/>
              </a:rPr>
              <a:t>。</a:t>
            </a:r>
            <a:endParaRPr lang="en-US" altLang="zh-TW" sz="3200" b="1" kern="100" dirty="0" smtClean="0"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endParaRPr lang="en-US" altLang="zh-TW" sz="3200" b="1" kern="100" dirty="0">
              <a:effectLst/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用</a:t>
            </a:r>
            <a:r>
              <a:rPr lang="en-US" altLang="zh-TW" sz="3200" b="1" kern="100" dirty="0" smtClean="0">
                <a:latin typeface="+mn-ea"/>
              </a:rPr>
              <a:t>plot()</a:t>
            </a:r>
            <a:r>
              <a:rPr lang="zh-TW" altLang="en-US" sz="3200" b="1" kern="100" dirty="0" smtClean="0">
                <a:latin typeface="+mn-ea"/>
              </a:rPr>
              <a:t>函數劃出</a:t>
            </a:r>
            <a:r>
              <a:rPr lang="en-US" altLang="zh-TW" sz="3200" b="1" kern="100" dirty="0" smtClean="0">
                <a:latin typeface="+mn-ea"/>
              </a:rPr>
              <a:t>y1-x</a:t>
            </a:r>
            <a:r>
              <a:rPr lang="zh-TW" altLang="en-US" sz="3200" b="1" kern="100" dirty="0" smtClean="0">
                <a:latin typeface="+mn-ea"/>
              </a:rPr>
              <a:t>和</a:t>
            </a:r>
            <a:r>
              <a:rPr lang="en-US" altLang="zh-TW" sz="3200" b="1" kern="100" dirty="0" smtClean="0">
                <a:latin typeface="+mn-ea"/>
              </a:rPr>
              <a:t>y2-x</a:t>
            </a:r>
            <a:r>
              <a:rPr lang="zh-TW" altLang="en-US" sz="3200" b="1" kern="100" dirty="0" smtClean="0">
                <a:latin typeface="+mn-ea"/>
              </a:rPr>
              <a:t>關係圖</a:t>
            </a:r>
            <a:endParaRPr lang="zh-TW" altLang="zh-TW" sz="3200" b="1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66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劃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出自定義函數的函數圖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0-3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>
                <a:latin typeface="+mn-ea"/>
              </a:rPr>
              <a:t>先自定義一個多項式</a:t>
            </a:r>
            <a:r>
              <a:rPr lang="zh-TW" altLang="en-US" sz="3200" b="1" kern="100" dirty="0" smtClean="0">
                <a:latin typeface="+mn-ea"/>
              </a:rPr>
              <a:t>函數。</a:t>
            </a: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用</a:t>
            </a:r>
            <a:r>
              <a:rPr lang="en-US" altLang="zh-TW" sz="3200" b="1" kern="100" dirty="0" smtClean="0">
                <a:latin typeface="+mn-ea"/>
              </a:rPr>
              <a:t>plot()</a:t>
            </a:r>
            <a:r>
              <a:rPr lang="zh-TW" altLang="en-US" sz="3200" b="1" kern="100" dirty="0" smtClean="0">
                <a:latin typeface="+mn-ea"/>
              </a:rPr>
              <a:t>函數劃出個種自定義函數的函數圖。</a:t>
            </a:r>
            <a:endParaRPr lang="zh-TW" altLang="zh-TW" sz="3200" b="1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48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5685"/>
            <a:ext cx="12192000" cy="65388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繪製散佈圖</a:t>
            </a:r>
            <a:r>
              <a:rPr lang="en-US" altLang="zh-TW" b="1" dirty="0" smtClean="0">
                <a:solidFill>
                  <a:schemeClr val="bg1"/>
                </a:solidFill>
              </a:rPr>
              <a:t>-scatter()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1344" y="1119042"/>
            <a:ext cx="11881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語法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scatter(x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軸資料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顏色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‘,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s=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大小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marker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圖示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‘)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顏色使用單色：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c=‘r’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c=‘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’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顏色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使用多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色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</a:t>
            </a:r>
            <a:r>
              <a:rPr lang="pt-BR" altLang="zh-TW" sz="3200" b="1" dirty="0">
                <a:solidFill>
                  <a:schemeClr val="accent2">
                    <a:lumMod val="50000"/>
                  </a:schemeClr>
                </a:solidFill>
              </a:rPr>
              <a:t>[‘r‘,‘y‘,‘g‘,‘b‘,‘r‘,‘y‘,‘g‘,‘b‘,‘r</a:t>
            </a:r>
            <a:r>
              <a:rPr lang="pt-BR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‘]</a:t>
            </a: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顏色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使用隨機色盤：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c=y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軸資料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大小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軸資料而變：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s=y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軸資料運算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結果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劃出資料間的關係圖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0-4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利用</a:t>
            </a:r>
            <a:r>
              <a:rPr lang="en-US" altLang="zh-TW" sz="3200" b="1" kern="100" dirty="0" err="1" smtClean="0">
                <a:latin typeface="+mn-ea"/>
              </a:rPr>
              <a:t>loadtxt</a:t>
            </a:r>
            <a:r>
              <a:rPr lang="en-US" altLang="zh-TW" sz="3200" b="1" kern="100" dirty="0" smtClean="0">
                <a:latin typeface="+mn-ea"/>
              </a:rPr>
              <a:t>()</a:t>
            </a:r>
            <a:r>
              <a:rPr lang="zh-TW" altLang="en-US" sz="3200" b="1" kern="100" dirty="0" smtClean="0">
                <a:latin typeface="+mn-ea"/>
              </a:rPr>
              <a:t>函式從目錄</a:t>
            </a:r>
            <a:r>
              <a:rPr lang="en-US" altLang="zh-TW" sz="3200" b="1" kern="100" dirty="0" smtClean="0">
                <a:latin typeface="+mn-ea"/>
              </a:rPr>
              <a:t>『</a:t>
            </a:r>
            <a:r>
              <a:rPr lang="zh-TW" altLang="en-US" sz="3200" b="1" kern="100" dirty="0" smtClean="0">
                <a:latin typeface="+mn-ea"/>
              </a:rPr>
              <a:t>資料集</a:t>
            </a:r>
            <a:r>
              <a:rPr lang="en-US" altLang="zh-TW" sz="3200" b="1" kern="100" dirty="0" smtClean="0">
                <a:latin typeface="+mn-ea"/>
              </a:rPr>
              <a:t>』</a:t>
            </a:r>
            <a:r>
              <a:rPr lang="zh-TW" altLang="en-US" sz="3200" b="1" kern="100" dirty="0" smtClean="0">
                <a:latin typeface="+mn-ea"/>
              </a:rPr>
              <a:t>中的</a:t>
            </a:r>
            <a:r>
              <a:rPr lang="en-US" altLang="zh-TW" sz="3200" b="1" kern="100" dirty="0" smtClean="0">
                <a:latin typeface="+mn-ea"/>
              </a:rPr>
              <a:t>data3.csv</a:t>
            </a:r>
            <a:r>
              <a:rPr lang="zh-TW" altLang="en-US" sz="3200" b="1" kern="100" dirty="0" smtClean="0">
                <a:latin typeface="+mn-ea"/>
              </a:rPr>
              <a:t>檔，將資料讀進</a:t>
            </a:r>
            <a:r>
              <a:rPr lang="en-US" altLang="zh-TW" sz="3200" b="1" kern="100" dirty="0" err="1" smtClean="0">
                <a:latin typeface="+mn-ea"/>
              </a:rPr>
              <a:t>numpy</a:t>
            </a:r>
            <a:r>
              <a:rPr lang="zh-TW" altLang="en-US" sz="3200" b="1" kern="100" dirty="0" smtClean="0">
                <a:latin typeface="+mn-ea"/>
              </a:rPr>
              <a:t>矩陣中</a:t>
            </a:r>
            <a:r>
              <a:rPr lang="zh-TW" altLang="zh-TW" sz="3200" b="1" kern="100" dirty="0" smtClean="0">
                <a:latin typeface="+mn-ea"/>
              </a:rPr>
              <a:t>。</a:t>
            </a:r>
            <a:endParaRPr lang="en-US" altLang="zh-TW" sz="3200" b="1" kern="100" dirty="0" smtClean="0">
              <a:latin typeface="+mn-ea"/>
            </a:endParaRPr>
          </a:p>
          <a:p>
            <a:pPr lvl="0">
              <a:spcAft>
                <a:spcPts val="0"/>
              </a:spcAft>
              <a:tabLst>
                <a:tab pos="228600" algn="l"/>
              </a:tabLst>
            </a:pPr>
            <a:endParaRPr lang="zh-TW" altLang="zh-TW" sz="3200" b="1" kern="100" dirty="0"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資料檔中的第</a:t>
            </a:r>
            <a:r>
              <a:rPr lang="en-US" altLang="zh-TW" sz="3200" b="1" kern="100" dirty="0" smtClean="0">
                <a:latin typeface="+mn-ea"/>
              </a:rPr>
              <a:t>1</a:t>
            </a:r>
            <a:r>
              <a:rPr lang="zh-TW" altLang="en-US" sz="3200" b="1" kern="100" dirty="0" smtClean="0">
                <a:latin typeface="+mn-ea"/>
              </a:rPr>
              <a:t>列為</a:t>
            </a:r>
            <a:r>
              <a:rPr lang="en-US" altLang="zh-TW" sz="3200" b="1" kern="100" dirty="0" smtClean="0">
                <a:latin typeface="+mn-ea"/>
              </a:rPr>
              <a:t>x</a:t>
            </a:r>
            <a:r>
              <a:rPr lang="zh-TW" altLang="en-US" sz="3200" b="1" kern="100" dirty="0" smtClean="0">
                <a:latin typeface="+mn-ea"/>
              </a:rPr>
              <a:t>軸座標、第</a:t>
            </a:r>
            <a:r>
              <a:rPr lang="en-US" altLang="zh-TW" sz="3200" b="1" kern="100" dirty="0" smtClean="0">
                <a:latin typeface="+mn-ea"/>
              </a:rPr>
              <a:t>2</a:t>
            </a:r>
            <a:r>
              <a:rPr lang="zh-TW" altLang="en-US" sz="3200" b="1" kern="100" dirty="0" smtClean="0">
                <a:latin typeface="+mn-ea"/>
              </a:rPr>
              <a:t>列為</a:t>
            </a:r>
            <a:r>
              <a:rPr lang="en-US" altLang="zh-TW" sz="3200" b="1" kern="100" dirty="0" smtClean="0">
                <a:latin typeface="+mn-ea"/>
              </a:rPr>
              <a:t>y</a:t>
            </a:r>
            <a:r>
              <a:rPr lang="zh-TW" altLang="en-US" sz="3200" b="1" kern="100" dirty="0" smtClean="0">
                <a:latin typeface="+mn-ea"/>
              </a:rPr>
              <a:t>軸座標、第</a:t>
            </a:r>
            <a:r>
              <a:rPr lang="en-US" altLang="zh-TW" sz="3200" b="1" kern="100" dirty="0" smtClean="0">
                <a:latin typeface="+mn-ea"/>
              </a:rPr>
              <a:t>3</a:t>
            </a:r>
            <a:r>
              <a:rPr lang="zh-TW" altLang="en-US" sz="3200" b="1" kern="100" dirty="0" smtClean="0">
                <a:latin typeface="+mn-ea"/>
              </a:rPr>
              <a:t>列為此座標的環境汙染程度。</a:t>
            </a:r>
            <a:endParaRPr lang="en-US" altLang="zh-TW" sz="3200" b="1" kern="100" dirty="0" smtClean="0"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endParaRPr lang="en-US" altLang="zh-TW" sz="3200" b="1" kern="100" dirty="0">
              <a:effectLst/>
              <a:latin typeface="+mn-ea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用</a:t>
            </a:r>
            <a:r>
              <a:rPr lang="en-US" altLang="zh-TW" sz="3200" b="1" kern="100" dirty="0" smtClean="0">
                <a:latin typeface="+mn-ea"/>
              </a:rPr>
              <a:t>scatter()</a:t>
            </a:r>
            <a:r>
              <a:rPr lang="zh-TW" altLang="en-US" sz="3200" b="1" kern="100" dirty="0" smtClean="0">
                <a:latin typeface="+mn-ea"/>
              </a:rPr>
              <a:t>函數劃出散佈圖，用顏色或點大小表達汙染程度。</a:t>
            </a:r>
            <a:endParaRPr lang="zh-TW" altLang="zh-TW" sz="3200" b="1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4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線接點 22"/>
          <p:cNvCxnSpPr/>
          <p:nvPr/>
        </p:nvCxnSpPr>
        <p:spPr>
          <a:xfrm flipV="1">
            <a:off x="6257105" y="3973334"/>
            <a:ext cx="8703" cy="1555924"/>
          </a:xfrm>
          <a:prstGeom prst="line">
            <a:avLst/>
          </a:prstGeom>
          <a:ln w="25400">
            <a:solidFill>
              <a:srgbClr val="0070C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5028782" y="4827177"/>
            <a:ext cx="6077" cy="1086384"/>
          </a:xfrm>
          <a:prstGeom prst="line">
            <a:avLst/>
          </a:prstGeom>
          <a:ln w="254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5983258" y="4063772"/>
            <a:ext cx="0" cy="1101521"/>
          </a:xfrm>
          <a:prstGeom prst="line">
            <a:avLst/>
          </a:prstGeom>
          <a:ln w="254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5500100" y="4796874"/>
            <a:ext cx="0" cy="758650"/>
          </a:xfrm>
          <a:prstGeom prst="line">
            <a:avLst/>
          </a:prstGeom>
          <a:ln w="254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6473646" y="2850155"/>
            <a:ext cx="11002" cy="1966839"/>
          </a:xfrm>
          <a:prstGeom prst="line">
            <a:avLst/>
          </a:prstGeom>
          <a:ln w="254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 flipV="1">
            <a:off x="6733396" y="4087012"/>
            <a:ext cx="0" cy="1109089"/>
          </a:xfrm>
          <a:prstGeom prst="line">
            <a:avLst/>
          </a:prstGeom>
          <a:ln w="25400">
            <a:solidFill>
              <a:srgbClr val="0070C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7212930" y="3822188"/>
            <a:ext cx="0" cy="1109090"/>
          </a:xfrm>
          <a:prstGeom prst="line">
            <a:avLst/>
          </a:prstGeom>
          <a:ln w="25400">
            <a:solidFill>
              <a:srgbClr val="0070C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5780994" y="5196101"/>
            <a:ext cx="0" cy="694348"/>
          </a:xfrm>
          <a:prstGeom prst="line">
            <a:avLst/>
          </a:prstGeom>
          <a:ln w="25400">
            <a:solidFill>
              <a:srgbClr val="0070C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V="1">
            <a:off x="5285946" y="5730960"/>
            <a:ext cx="0" cy="514637"/>
          </a:xfrm>
          <a:prstGeom prst="line">
            <a:avLst/>
          </a:prstGeom>
          <a:ln w="25400">
            <a:solidFill>
              <a:srgbClr val="0070C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V="1">
            <a:off x="4536013" y="4931277"/>
            <a:ext cx="0" cy="1323172"/>
          </a:xfrm>
          <a:prstGeom prst="line">
            <a:avLst/>
          </a:prstGeom>
          <a:ln w="254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3823670" y="5223665"/>
            <a:ext cx="0" cy="990671"/>
          </a:xfrm>
          <a:prstGeom prst="line">
            <a:avLst/>
          </a:prstGeom>
          <a:ln w="25400">
            <a:solidFill>
              <a:srgbClr val="66A9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4311028" y="4614531"/>
            <a:ext cx="0" cy="1283893"/>
          </a:xfrm>
          <a:prstGeom prst="line">
            <a:avLst/>
          </a:prstGeom>
          <a:ln w="25400">
            <a:solidFill>
              <a:srgbClr val="66A9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V="1">
            <a:off x="4775547" y="3725839"/>
            <a:ext cx="0" cy="1803420"/>
          </a:xfrm>
          <a:prstGeom prst="line">
            <a:avLst/>
          </a:prstGeom>
          <a:ln w="25400">
            <a:solidFill>
              <a:srgbClr val="66A9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V="1">
            <a:off x="5264644" y="3833574"/>
            <a:ext cx="0" cy="1362527"/>
          </a:xfrm>
          <a:prstGeom prst="line">
            <a:avLst/>
          </a:prstGeom>
          <a:ln w="25400">
            <a:solidFill>
              <a:srgbClr val="66A9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 flipV="1">
            <a:off x="5736437" y="3543390"/>
            <a:ext cx="0" cy="1362527"/>
          </a:xfrm>
          <a:prstGeom prst="line">
            <a:avLst/>
          </a:prstGeom>
          <a:ln w="25400">
            <a:solidFill>
              <a:srgbClr val="66A90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 flipV="1">
            <a:off x="7908965" y="3796827"/>
            <a:ext cx="0" cy="1109090"/>
          </a:xfrm>
          <a:prstGeom prst="line">
            <a:avLst/>
          </a:prstGeom>
          <a:ln w="2540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V="1">
            <a:off x="7462149" y="4514837"/>
            <a:ext cx="0" cy="697028"/>
          </a:xfrm>
          <a:prstGeom prst="line">
            <a:avLst/>
          </a:prstGeom>
          <a:ln w="2540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 flipV="1">
            <a:off x="6997330" y="4383699"/>
            <a:ext cx="0" cy="1169051"/>
          </a:xfrm>
          <a:prstGeom prst="line">
            <a:avLst/>
          </a:prstGeom>
          <a:ln w="2540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V="1">
            <a:off x="6521620" y="5126850"/>
            <a:ext cx="0" cy="786712"/>
          </a:xfrm>
          <a:prstGeom prst="line">
            <a:avLst/>
          </a:prstGeom>
          <a:ln w="2540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 flipV="1">
            <a:off x="6046311" y="5370369"/>
            <a:ext cx="0" cy="913436"/>
          </a:xfrm>
          <a:prstGeom prst="line">
            <a:avLst/>
          </a:prstGeom>
          <a:ln w="25400">
            <a:solidFill>
              <a:srgbClr val="7030A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 flipV="1">
            <a:off x="8652158" y="3981065"/>
            <a:ext cx="0" cy="913436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V="1">
            <a:off x="8219509" y="3973334"/>
            <a:ext cx="0" cy="1222376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 flipV="1">
            <a:off x="7746054" y="4638890"/>
            <a:ext cx="0" cy="921099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7255184" y="5370369"/>
            <a:ext cx="0" cy="529993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6764853" y="5478298"/>
            <a:ext cx="0" cy="805508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5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en-US" altLang="zh-TW" b="1" dirty="0" smtClean="0">
                <a:solidFill>
                  <a:schemeClr val="bg1"/>
                </a:solidFill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</a:rPr>
              <a:t>鋪設網格點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7680" y="760295"/>
            <a:ext cx="11216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等高線圖或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3D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曲面圖都是描述三個量值的關係，要畫圖先由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軸構成網格點為底，投射到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z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軸的高度。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5732478" y="2217058"/>
            <a:ext cx="0" cy="26526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H="1">
            <a:off x="3307202" y="4869723"/>
            <a:ext cx="2425276" cy="172247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732479" y="4869723"/>
            <a:ext cx="326314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>
            <a:off x="4047428" y="4869723"/>
            <a:ext cx="2425276" cy="172247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4787654" y="4869723"/>
            <a:ext cx="2425276" cy="172247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5527880" y="4869723"/>
            <a:ext cx="2425276" cy="172247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6268107" y="4869723"/>
            <a:ext cx="2425276" cy="172247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5264644" y="5212623"/>
            <a:ext cx="326314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4775547" y="5555523"/>
            <a:ext cx="326314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4318347" y="5898423"/>
            <a:ext cx="326314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3823670" y="6241323"/>
            <a:ext cx="326314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57197" y="626035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968646" y="4638890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y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05543" y="1715809"/>
            <a:ext cx="160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z=f(</a:t>
            </a:r>
            <a:r>
              <a:rPr lang="en-US" altLang="zh-TW" sz="3200" dirty="0" err="1" smtClean="0"/>
              <a:t>x,y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11" name="橢圓 10"/>
          <p:cNvSpPr/>
          <p:nvPr/>
        </p:nvSpPr>
        <p:spPr>
          <a:xfrm>
            <a:off x="4972458" y="5856639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4501163" y="6196746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455543" y="5510986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57196" y="5172053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687716" y="5172053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6212547" y="5510229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736437" y="5845892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241389" y="6196745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5983258" y="6196744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712073" y="6196744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6469047" y="5846738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7202854" y="5856639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952773" y="5508193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684292" y="5515432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427942" y="5168065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174952" y="5167308"/>
            <a:ext cx="89115" cy="89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4713132" y="5478298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5657427" y="4796874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5207767" y="5126850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4241777" y="5807251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3760936" y="6149237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372455" y="4800837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7124551" y="4804566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7839714" y="4804566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8582907" y="4800471"/>
            <a:ext cx="138503" cy="1385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626743" y="5645669"/>
            <a:ext cx="3182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x=</a:t>
            </a:r>
            <a:r>
              <a:rPr lang="en-US" altLang="zh-TW" sz="2400" b="1" dirty="0" err="1" smtClean="0"/>
              <a:t>np.linspace</a:t>
            </a:r>
            <a:r>
              <a:rPr lang="en-US" altLang="zh-TW" sz="2400" b="1" dirty="0" smtClean="0"/>
              <a:t>(0,4,5)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8721410" y="4192383"/>
            <a:ext cx="3182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y=</a:t>
            </a:r>
            <a:r>
              <a:rPr lang="en-US" altLang="zh-TW" sz="2400" b="1" dirty="0" err="1" smtClean="0"/>
              <a:t>np.linspace</a:t>
            </a:r>
            <a:r>
              <a:rPr lang="en-US" altLang="zh-TW" sz="2400" b="1" dirty="0" smtClean="0"/>
              <a:t>(0,4,5)</a:t>
            </a:r>
            <a:endParaRPr lang="zh-TW" altLang="en-US" sz="2400" dirty="0"/>
          </a:p>
        </p:txBody>
      </p:sp>
      <p:sp>
        <p:nvSpPr>
          <p:cNvPr id="97" name="矩形 96"/>
          <p:cNvSpPr/>
          <p:nvPr/>
        </p:nvSpPr>
        <p:spPr>
          <a:xfrm>
            <a:off x="7832576" y="5700452"/>
            <a:ext cx="3645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x, y = </a:t>
            </a:r>
            <a:r>
              <a:rPr lang="en-US" altLang="zh-TW" sz="2400" b="1" dirty="0" err="1"/>
              <a:t>np.meshgrid</a:t>
            </a:r>
            <a:r>
              <a:rPr lang="en-US" altLang="zh-TW" sz="2400" b="1" dirty="0"/>
              <a:t>(x, y)</a:t>
            </a:r>
          </a:p>
        </p:txBody>
      </p:sp>
    </p:spTree>
    <p:extLst>
      <p:ext uri="{BB962C8B-B14F-4D97-AF65-F5344CB8AC3E}">
        <p14:creationId xmlns:p14="http://schemas.microsoft.com/office/powerpoint/2010/main" val="28683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5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en-US" altLang="zh-TW" b="1" dirty="0" smtClean="0">
                <a:solidFill>
                  <a:schemeClr val="bg1"/>
                </a:solidFill>
              </a:rPr>
              <a:t>-</a:t>
            </a:r>
            <a:r>
              <a:rPr lang="zh-TW" altLang="en-US" b="1" dirty="0" smtClean="0">
                <a:solidFill>
                  <a:schemeClr val="bg1"/>
                </a:solidFill>
              </a:rPr>
              <a:t>鋪設網格點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87680" y="760295"/>
            <a:ext cx="11216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等高線圖或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3D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曲面圖都是描述三個量值的關係，要畫圖先由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軸構成網格點為底，投射到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z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軸的高度。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鋪設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網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格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點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>
                <a:solidFill>
                  <a:srgbClr val="00B050"/>
                </a:solidFill>
              </a:rPr>
              <a:t>#</a:t>
            </a:r>
            <a:r>
              <a:rPr lang="zh-TW" altLang="en-US" sz="3200" b="1" dirty="0">
                <a:solidFill>
                  <a:srgbClr val="00B050"/>
                </a:solidFill>
              </a:rPr>
              <a:t>產生橫軸、縱軸座標的數據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點矩陣</a:t>
            </a:r>
            <a:endParaRPr lang="zh-TW" altLang="en-US" sz="3200" b="1" dirty="0">
              <a:solidFill>
                <a:srgbClr val="00B050"/>
              </a:solidFill>
            </a:endParaRPr>
          </a:p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np.arange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始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末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間隔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np.linspace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始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末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數量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np.arange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始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末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間隔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或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y=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np.linspace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始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末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數量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200" b="1" dirty="0" smtClean="0">
                <a:solidFill>
                  <a:srgbClr val="00B050"/>
                </a:solidFill>
              </a:rPr>
              <a:t>#</a:t>
            </a:r>
            <a:r>
              <a:rPr lang="zh-TW" altLang="en-US" sz="3200" b="1" dirty="0" smtClean="0">
                <a:solidFill>
                  <a:srgbClr val="00B050"/>
                </a:solidFill>
              </a:rPr>
              <a:t>利用橫軸、縱軸座標的數據點鋪設網點</a:t>
            </a:r>
          </a:p>
          <a:p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x, y = 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np.meshgrid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(x, y)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分別將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x,y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對應的點，計算出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Z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的大小，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z=f(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x,y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10-1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84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實作環境</a:t>
            </a:r>
            <a:endParaRPr dirty="0"/>
          </a:p>
        </p:txBody>
      </p:sp>
      <p:graphicFrame>
        <p:nvGraphicFramePr>
          <p:cNvPr id="270" name="Google Shape;270;p13"/>
          <p:cNvGraphicFramePr/>
          <p:nvPr/>
        </p:nvGraphicFramePr>
        <p:xfrm>
          <a:off x="246063" y="796925"/>
          <a:ext cx="11582400" cy="528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文件" r:id="rId4" imgW="11573970" imgH="5288028" progId="Word.Document.12">
                  <p:embed/>
                </p:oleObj>
              </mc:Choice>
              <mc:Fallback>
                <p:oleObj name="文件" r:id="rId4" imgW="11573970" imgH="5288028" progId="Word.Document.12">
                  <p:embed/>
                  <p:pic>
                    <p:nvPicPr>
                      <p:cNvPr id="270" name="Google Shape;270;p1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6063" y="796925"/>
                        <a:ext cx="11582400" cy="528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1" name="Google Shape;271;p1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2" name="Google Shape;27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171" y="1955265"/>
            <a:ext cx="11654292" cy="4201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9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5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 fontScale="90000"/>
          </a:bodyPr>
          <a:lstStyle/>
          <a:p>
            <a:pPr algn="ctr"/>
            <a:r>
              <a:rPr lang="en-US" altLang="zh-TW" sz="4000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sz="4000" b="1" dirty="0" smtClean="0">
                <a:solidFill>
                  <a:schemeClr val="bg1"/>
                </a:solidFill>
              </a:rPr>
              <a:t>畫等高圖流程</a:t>
            </a:r>
            <a:r>
              <a:rPr lang="en-US" altLang="zh-TW" sz="4000" b="1" dirty="0" smtClean="0">
                <a:solidFill>
                  <a:schemeClr val="bg1"/>
                </a:solidFill>
              </a:rPr>
              <a:t>-</a:t>
            </a:r>
            <a:r>
              <a:rPr lang="en-US" altLang="zh-TW" sz="4000" b="1" dirty="0">
                <a:solidFill>
                  <a:schemeClr val="bg1"/>
                </a:solidFill>
              </a:rPr>
              <a:t>contour()</a:t>
            </a:r>
            <a:r>
              <a:rPr lang="en-US" altLang="zh-TW" sz="4400" b="1" dirty="0">
                <a:solidFill>
                  <a:srgbClr val="FFFF00"/>
                </a:solidFill>
              </a:rPr>
              <a:t/>
            </a:r>
            <a:br>
              <a:rPr lang="en-US" altLang="zh-TW" sz="4400" b="1" dirty="0">
                <a:solidFill>
                  <a:srgbClr val="FFFF00"/>
                </a:solidFill>
              </a:rPr>
            </a:br>
            <a:endParaRPr lang="zh-TW" altLang="en-US" sz="44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7857" y="820255"/>
            <a:ext cx="11216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語法：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CS=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plt.contour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(x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網格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,y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網格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,Z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值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等高線數量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等高線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值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標示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plt.clabel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CS,inline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=1,fontsize=10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  <a:p>
            <a:endParaRPr lang="en-US" altLang="zh-TW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劃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出自定義函數的等高線圖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0-5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>
                <a:latin typeface="+mn-ea"/>
              </a:rPr>
              <a:t>先自定義</a:t>
            </a:r>
            <a:r>
              <a:rPr lang="zh-TW" altLang="en-US" sz="3200" b="1" kern="100" dirty="0" smtClean="0">
                <a:latin typeface="+mn-ea"/>
              </a:rPr>
              <a:t>一個雙變數函數。</a:t>
            </a: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用</a:t>
            </a:r>
            <a:r>
              <a:rPr lang="en-US" altLang="zh-TW" sz="3200" b="1" kern="100" dirty="0" err="1" smtClean="0">
                <a:latin typeface="+mn-ea"/>
              </a:rPr>
              <a:t>plt.contour</a:t>
            </a:r>
            <a:r>
              <a:rPr lang="en-US" altLang="zh-TW" sz="3200" b="1" kern="100" dirty="0" smtClean="0">
                <a:latin typeface="+mn-ea"/>
              </a:rPr>
              <a:t>()</a:t>
            </a:r>
            <a:r>
              <a:rPr lang="zh-TW" altLang="en-US" sz="3200" b="1" kern="100" dirty="0" smtClean="0">
                <a:latin typeface="+mn-ea"/>
              </a:rPr>
              <a:t>函數劃出這個雙變數函數的等高線分布圖。</a:t>
            </a:r>
            <a:endParaRPr lang="zh-TW" altLang="zh-TW" sz="3200" b="1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6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畫</a:t>
            </a:r>
            <a:r>
              <a:rPr lang="en-US" altLang="zh-TW" b="1" dirty="0" smtClean="0">
                <a:solidFill>
                  <a:schemeClr val="bg1"/>
                </a:solidFill>
              </a:rPr>
              <a:t>3D</a:t>
            </a:r>
            <a:r>
              <a:rPr lang="zh-TW" altLang="en-US" b="1" dirty="0" smtClean="0">
                <a:solidFill>
                  <a:schemeClr val="bg1"/>
                </a:solidFill>
              </a:rPr>
              <a:t>曲面圖流程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86378" y="659567"/>
            <a:ext cx="1181924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fig=</a:t>
            </a:r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plt.figure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figsize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=(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寬度幾吋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高度幾吋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))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000" b="1" dirty="0">
                <a:solidFill>
                  <a:srgbClr val="00B0F0"/>
                </a:solidFill>
              </a:rPr>
              <a:t># </a:t>
            </a:r>
            <a:r>
              <a:rPr lang="zh-TW" altLang="en-US" sz="3000" b="1" dirty="0">
                <a:solidFill>
                  <a:srgbClr val="00B0F0"/>
                </a:solidFill>
              </a:rPr>
              <a:t>開啟繪圖區域</a:t>
            </a:r>
          </a:p>
          <a:p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ax=</a:t>
            </a:r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fig.gca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(projection=‘3d’) 					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en-US" altLang="zh-TW" sz="3000" b="1" dirty="0">
                <a:solidFill>
                  <a:srgbClr val="00B0F0"/>
                </a:solidFill>
              </a:rPr>
              <a:t> </a:t>
            </a:r>
            <a:r>
              <a:rPr lang="zh-TW" altLang="en-US" sz="3000" b="1" dirty="0">
                <a:solidFill>
                  <a:srgbClr val="00B0F0"/>
                </a:solidFill>
              </a:rPr>
              <a:t>設定為 </a:t>
            </a:r>
            <a:r>
              <a:rPr lang="en-US" altLang="zh-TW" sz="3000" b="1" dirty="0">
                <a:solidFill>
                  <a:srgbClr val="00B0F0"/>
                </a:solidFill>
              </a:rPr>
              <a:t>3D </a:t>
            </a:r>
            <a:r>
              <a:rPr lang="zh-TW" altLang="en-US" sz="3000" b="1" dirty="0">
                <a:solidFill>
                  <a:srgbClr val="00B0F0"/>
                </a:solidFill>
              </a:rPr>
              <a:t>繪圖物件</a:t>
            </a:r>
          </a:p>
          <a:p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ax.set_zlim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最小值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最大值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                       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en-US" altLang="zh-TW" sz="3000" b="1" dirty="0">
                <a:solidFill>
                  <a:srgbClr val="00B0F0"/>
                </a:solidFill>
              </a:rPr>
              <a:t> 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設定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>x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坐標軸</a:t>
            </a:r>
            <a:r>
              <a:rPr lang="zh-TW" altLang="en-US" sz="3000" b="1" dirty="0">
                <a:solidFill>
                  <a:srgbClr val="00B0F0"/>
                </a:solidFill>
              </a:rPr>
              <a:t>範圍</a:t>
            </a:r>
          </a:p>
          <a:p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ax.set_xlim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最小值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最大值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                       </a:t>
            </a:r>
            <a:r>
              <a:rPr lang="en-US" altLang="zh-TW" sz="3000" b="1" dirty="0">
                <a:solidFill>
                  <a:srgbClr val="00B0F0"/>
                </a:solidFill>
              </a:rPr>
              <a:t># 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設定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>y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坐標軸</a:t>
            </a:r>
            <a:r>
              <a:rPr lang="zh-TW" altLang="en-US" sz="3000" b="1" dirty="0">
                <a:solidFill>
                  <a:srgbClr val="00B0F0"/>
                </a:solidFill>
              </a:rPr>
              <a:t>範圍</a:t>
            </a:r>
          </a:p>
          <a:p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ax.set_ylim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最小值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最大值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                       </a:t>
            </a:r>
            <a:r>
              <a:rPr lang="en-US" altLang="zh-TW" sz="3000" b="1" dirty="0">
                <a:solidFill>
                  <a:srgbClr val="00B0F0"/>
                </a:solidFill>
              </a:rPr>
              <a:t># 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設定</a:t>
            </a:r>
            <a:r>
              <a:rPr lang="en-US" altLang="zh-TW" sz="3000" b="1" dirty="0" smtClean="0">
                <a:solidFill>
                  <a:srgbClr val="00B0F0"/>
                </a:solidFill>
              </a:rPr>
              <a:t>z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坐標軸</a:t>
            </a:r>
            <a:r>
              <a:rPr lang="zh-TW" altLang="en-US" sz="3000" b="1" dirty="0">
                <a:solidFill>
                  <a:srgbClr val="00B0F0"/>
                </a:solidFill>
              </a:rPr>
              <a:t>範圍</a:t>
            </a:r>
          </a:p>
          <a:p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en-US" altLang="zh-TW" sz="3000" b="1" dirty="0">
                <a:solidFill>
                  <a:srgbClr val="00B0F0"/>
                </a:solidFill>
              </a:rPr>
              <a:t> </a:t>
            </a:r>
            <a:r>
              <a:rPr lang="zh-TW" altLang="en-US" sz="3000" b="1" dirty="0">
                <a:solidFill>
                  <a:srgbClr val="00B0F0"/>
                </a:solidFill>
              </a:rPr>
              <a:t>設定坐標軸說明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文字</a:t>
            </a:r>
            <a:endParaRPr lang="en-US" altLang="zh-TW" sz="3000" b="1" dirty="0" smtClean="0">
              <a:solidFill>
                <a:srgbClr val="00B0F0"/>
              </a:solidFill>
            </a:endParaRPr>
          </a:p>
          <a:p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ax.set_xlabel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(‘X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軸說明文字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',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=twfont1)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ax.set_ylabel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(‘y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軸說明文字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',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=twfont1)</a:t>
            </a: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ax.set_zlabel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('Z</a:t>
            </a:r>
            <a:r>
              <a:rPr lang="zh-TW" altLang="en-US" sz="3000" b="1" dirty="0">
                <a:solidFill>
                  <a:schemeClr val="accent2">
                    <a:lumMod val="50000"/>
                  </a:schemeClr>
                </a:solidFill>
              </a:rPr>
              <a:t>軸說明文字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',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fontproperties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=twfont1)</a:t>
            </a:r>
          </a:p>
          <a:p>
            <a:endParaRPr lang="en-US" altLang="zh-TW" sz="3000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zh-TW" sz="3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zh-TW" sz="3000" b="1" dirty="0" smtClean="0">
                <a:solidFill>
                  <a:srgbClr val="00B0F0"/>
                </a:solidFill>
              </a:rPr>
              <a:t>#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設定</a:t>
            </a:r>
            <a:r>
              <a:rPr lang="zh-TW" altLang="en-US" sz="3000" b="1" dirty="0">
                <a:solidFill>
                  <a:srgbClr val="00B0F0"/>
                </a:solidFill>
              </a:rPr>
              <a:t>視線和水平面的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夾角，設定</a:t>
            </a:r>
            <a:r>
              <a:rPr lang="zh-TW" altLang="en-US" sz="3000" b="1" dirty="0">
                <a:solidFill>
                  <a:srgbClr val="00B0F0"/>
                </a:solidFill>
              </a:rPr>
              <a:t>立體圖順時針</a:t>
            </a:r>
            <a:r>
              <a:rPr lang="zh-TW" altLang="en-US" sz="3000" b="1" dirty="0" smtClean="0">
                <a:solidFill>
                  <a:srgbClr val="00B0F0"/>
                </a:solidFill>
              </a:rPr>
              <a:t>旋轉角度</a:t>
            </a:r>
            <a:endParaRPr lang="zh-TW" altLang="en-US" sz="3000" b="1" dirty="0">
              <a:solidFill>
                <a:srgbClr val="00B0F0"/>
              </a:solidFill>
            </a:endParaRPr>
          </a:p>
          <a:p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ax.view_init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000" b="1" dirty="0" err="1">
                <a:solidFill>
                  <a:schemeClr val="accent2">
                    <a:lumMod val="50000"/>
                  </a:schemeClr>
                </a:solidFill>
              </a:rPr>
              <a:t>elev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=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俯視角度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altLang="zh-TW" sz="3000" b="1" dirty="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en-US" altLang="zh-TW" sz="3000" b="1" dirty="0" err="1" smtClean="0">
                <a:solidFill>
                  <a:schemeClr val="accent2">
                    <a:lumMod val="50000"/>
                  </a:schemeClr>
                </a:solidFill>
              </a:rPr>
              <a:t>azim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=</a:t>
            </a:r>
            <a:r>
              <a:rPr lang="zh-TW" altLang="en-US" sz="3000" b="1" dirty="0" smtClean="0">
                <a:solidFill>
                  <a:schemeClr val="accent2">
                    <a:lumMod val="50000"/>
                  </a:schemeClr>
                </a:solidFill>
              </a:rPr>
              <a:t>側視角度</a:t>
            </a:r>
            <a:r>
              <a:rPr lang="en-US" altLang="zh-TW" sz="30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390487" y="4878903"/>
            <a:ext cx="11133952" cy="8581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/>
              <a:t>3D</a:t>
            </a:r>
            <a:r>
              <a:rPr lang="zh-TW" altLang="en-US" sz="3200" b="1" dirty="0" smtClean="0"/>
              <a:t>繪圖指令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858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45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</a:rPr>
              <a:t>使用</a:t>
            </a:r>
            <a:r>
              <a:rPr lang="en-US" altLang="zh-TW" b="1" dirty="0" err="1" smtClean="0">
                <a:solidFill>
                  <a:schemeClr val="bg1"/>
                </a:solidFill>
              </a:rPr>
              <a:t>Matplotlib</a:t>
            </a:r>
            <a:r>
              <a:rPr lang="zh-TW" altLang="en-US" b="1" dirty="0" smtClean="0">
                <a:solidFill>
                  <a:schemeClr val="bg1"/>
                </a:solidFill>
              </a:rPr>
              <a:t>畫</a:t>
            </a:r>
            <a:r>
              <a:rPr lang="en-US" altLang="zh-TW" b="1" dirty="0" smtClean="0">
                <a:solidFill>
                  <a:schemeClr val="bg1"/>
                </a:solidFill>
              </a:rPr>
              <a:t>3D</a:t>
            </a:r>
            <a:r>
              <a:rPr lang="zh-TW" altLang="en-US" b="1" dirty="0" smtClean="0">
                <a:solidFill>
                  <a:schemeClr val="bg1"/>
                </a:solidFill>
              </a:rPr>
              <a:t>曲面</a:t>
            </a:r>
            <a:r>
              <a:rPr lang="en-US" altLang="zh-TW" b="1" dirty="0" smtClean="0">
                <a:solidFill>
                  <a:schemeClr val="bg1"/>
                </a:solidFill>
              </a:rPr>
              <a:t>-</a:t>
            </a:r>
            <a:r>
              <a:rPr lang="en-US" altLang="zh-TW" b="1" dirty="0" err="1" smtClean="0">
                <a:solidFill>
                  <a:schemeClr val="bg1"/>
                </a:solidFill>
              </a:rPr>
              <a:t>plot_surface</a:t>
            </a:r>
            <a:r>
              <a:rPr lang="en-US" altLang="zh-TW" b="1" dirty="0" smtClean="0">
                <a:solidFill>
                  <a:schemeClr val="bg1"/>
                </a:solidFill>
              </a:rPr>
              <a:t>()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17856" y="644577"/>
            <a:ext cx="116993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語法：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ax.plot_surface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(x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,z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cmap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=“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色盤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”,alpha=“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透明度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”)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 latinLnBrk="1">
              <a:buFont typeface="Wingdings" panose="05000000000000000000" pitchFamily="2" charset="2"/>
              <a:buChar char="u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畫關係圖語法：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ax.plot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(x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,y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,z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軸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,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“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格式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")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顯示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數值及色階對應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方式：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fig.colorbar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(surf, shrink=0.5, aspect=5)</a:t>
            </a: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shrink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設定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colorbar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長度為圖片高度的幾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倍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914400" lvl="1" indent="-457200">
              <a:buFont typeface="Wingdings" panose="05000000000000000000" pitchFamily="2" charset="2"/>
              <a:buChar char="u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aspect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設定 </a:t>
            </a:r>
            <a:r>
              <a:rPr lang="en-US" altLang="zh-TW" sz="32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colorbar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 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寬、高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比</a:t>
            </a:r>
            <a:endParaRPr lang="zh-TW" altLang="en-US" sz="32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55;p23"/>
          <p:cNvSpPr/>
          <p:nvPr/>
        </p:nvSpPr>
        <p:spPr>
          <a:xfrm>
            <a:off x="4164668" y="178334"/>
            <a:ext cx="7647581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6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劃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出自定義函數的</a:t>
            </a:r>
            <a:r>
              <a:rPr lang="en-US" alt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3D</a:t>
            </a:r>
            <a:r>
              <a:rPr lang="zh-TW" altLang="en-US" sz="36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曲面圖</a:t>
            </a:r>
            <a:endParaRPr lang="zh-TW" altLang="en-US" sz="36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0" y="122092"/>
            <a:ext cx="4143829" cy="650861"/>
            <a:chOff x="104930" y="122092"/>
            <a:chExt cx="5021705" cy="79922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79922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793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36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0-6</a:t>
              </a:r>
              <a:endPara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6862" y="1111613"/>
            <a:ext cx="10690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>
                <a:latin typeface="+mn-ea"/>
              </a:rPr>
              <a:t>先自定義</a:t>
            </a:r>
            <a:r>
              <a:rPr lang="zh-TW" altLang="en-US" sz="3200" b="1" kern="100" dirty="0" smtClean="0">
                <a:latin typeface="+mn-ea"/>
              </a:rPr>
              <a:t>一個雙變數函數。</a:t>
            </a: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endParaRPr lang="en-US" altLang="zh-TW" sz="3200" b="1" kern="100" dirty="0" smtClean="0">
              <a:latin typeface="+mn-ea"/>
            </a:endParaRPr>
          </a:p>
          <a:p>
            <a:pPr marL="457200" lvl="0" indent="-4572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3200" b="1" kern="100" dirty="0" smtClean="0">
                <a:latin typeface="+mn-ea"/>
              </a:rPr>
              <a:t>用</a:t>
            </a:r>
            <a:r>
              <a:rPr lang="en-US" altLang="zh-TW" sz="3200" b="1" kern="100" dirty="0" err="1">
                <a:latin typeface="+mn-ea"/>
              </a:rPr>
              <a:t>plot_surface</a:t>
            </a:r>
            <a:r>
              <a:rPr lang="en-US" altLang="zh-TW" sz="3200" b="1" kern="100" dirty="0">
                <a:latin typeface="+mn-ea"/>
              </a:rPr>
              <a:t>()</a:t>
            </a:r>
            <a:r>
              <a:rPr lang="zh-TW" altLang="en-US" sz="3200" b="1" kern="100" dirty="0">
                <a:latin typeface="+mn-ea"/>
              </a:rPr>
              <a:t>函數</a:t>
            </a:r>
            <a:r>
              <a:rPr lang="zh-TW" altLang="en-US" sz="3200" b="1" kern="100" dirty="0" smtClean="0">
                <a:latin typeface="+mn-ea"/>
              </a:rPr>
              <a:t>劃出這個雙變數函數的</a:t>
            </a:r>
            <a:r>
              <a:rPr lang="en-US" altLang="zh-TW" sz="3200" b="1" kern="100" dirty="0" smtClean="0">
                <a:latin typeface="+mn-ea"/>
              </a:rPr>
              <a:t>3D</a:t>
            </a:r>
            <a:r>
              <a:rPr lang="zh-TW" altLang="en-US" sz="3200" b="1" kern="100" dirty="0">
                <a:latin typeface="+mn-ea"/>
              </a:rPr>
              <a:t>曲面</a:t>
            </a:r>
            <a:r>
              <a:rPr lang="zh-TW" altLang="en-US" sz="3200" b="1" kern="100" dirty="0" smtClean="0">
                <a:latin typeface="+mn-ea"/>
              </a:rPr>
              <a:t>圖。</a:t>
            </a:r>
            <a:endParaRPr lang="zh-TW" altLang="zh-TW" sz="3200" b="1" kern="1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968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33F5335-F5DA-4B79-AEFB-3118BA839206}"/>
              </a:ext>
            </a:extLst>
          </p:cNvPr>
          <p:cNvCxnSpPr/>
          <p:nvPr/>
        </p:nvCxnSpPr>
        <p:spPr>
          <a:xfrm flipV="1">
            <a:off x="636821" y="3030099"/>
            <a:ext cx="1112400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D5AB84-5DD8-470F-91F7-72C2EB560A2F}"/>
              </a:ext>
            </a:extLst>
          </p:cNvPr>
          <p:cNvCxnSpPr/>
          <p:nvPr/>
        </p:nvCxnSpPr>
        <p:spPr>
          <a:xfrm>
            <a:off x="4436827" y="5326235"/>
            <a:ext cx="7143288" cy="4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CCB13-517C-4515-89E1-53F41AE7D891}"/>
              </a:ext>
            </a:extLst>
          </p:cNvPr>
          <p:cNvSpPr txBox="1"/>
          <p:nvPr/>
        </p:nvSpPr>
        <p:spPr>
          <a:xfrm>
            <a:off x="6352674" y="1078366"/>
            <a:ext cx="5764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物件</a:t>
            </a:r>
            <a:r>
              <a:rPr lang="en-US" altLang="zh-TW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(Object)</a:t>
            </a:r>
            <a:r>
              <a:rPr lang="zh-TW" altLang="en-US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導向程式語言</a:t>
            </a:r>
            <a:r>
              <a:rPr lang="en-US" altLang="zh-TW" sz="6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6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83AB059-8176-A54A-A416-BA61EFBDD1F8}"/>
              </a:ext>
            </a:extLst>
          </p:cNvPr>
          <p:cNvSpPr txBox="1"/>
          <p:nvPr/>
        </p:nvSpPr>
        <p:spPr>
          <a:xfrm>
            <a:off x="2958831" y="291878"/>
            <a:ext cx="32399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0" b="1" dirty="0" smtClean="0">
                <a:solidFill>
                  <a:srgbClr val="B7CA61"/>
                </a:solidFill>
                <a:latin typeface="+mn-ea"/>
                <a:cs typeface="Aharoni" panose="020F0502020204030204" pitchFamily="34" charset="0"/>
              </a:rPr>
              <a:t>11</a:t>
            </a:r>
            <a:endParaRPr kumimoji="1" lang="zh-TW" altLang="en-US" sz="20000" b="1" dirty="0">
              <a:solidFill>
                <a:srgbClr val="B7CA61"/>
              </a:solidFill>
              <a:latin typeface="+mn-ea"/>
              <a:cs typeface="Aharoni" panose="020F0502020204030204" pitchFamily="34" charset="0"/>
            </a:endParaRPr>
          </a:p>
        </p:txBody>
      </p:sp>
      <p:pic>
        <p:nvPicPr>
          <p:cNvPr id="11" name="图片 15">
            <a:extLst>
              <a:ext uri="{FF2B5EF4-FFF2-40B4-BE49-F238E27FC236}">
                <a16:creationId xmlns:a16="http://schemas.microsoft.com/office/drawing/2014/main" id="{4D676174-0195-4697-8DC4-391EE7D6C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29894" t="22464" r="17581" b="37061"/>
          <a:stretch/>
        </p:blipFill>
        <p:spPr>
          <a:xfrm>
            <a:off x="279016" y="720395"/>
            <a:ext cx="3241125" cy="23130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D76509-7877-C24A-8F03-1193196D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75" b="42658"/>
          <a:stretch/>
        </p:blipFill>
        <p:spPr>
          <a:xfrm>
            <a:off x="0" y="3823838"/>
            <a:ext cx="12192000" cy="1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-19299"/>
            <a:ext cx="12192000" cy="66387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>
                <a:latin typeface="+mn-ea"/>
              </a:rPr>
              <a:t>物件</a:t>
            </a:r>
            <a:r>
              <a:rPr lang="en-US" altLang="zh-TW" b="1" dirty="0" smtClean="0">
                <a:latin typeface="+mn-ea"/>
              </a:rPr>
              <a:t>(</a:t>
            </a:r>
            <a:r>
              <a:rPr lang="en-US" altLang="zh-TW" b="1" dirty="0" smtClean="0"/>
              <a:t>Object</a:t>
            </a:r>
            <a:r>
              <a:rPr lang="en-US" altLang="zh-TW" b="1" dirty="0" smtClean="0">
                <a:latin typeface="+mn-ea"/>
              </a:rPr>
              <a:t>)</a:t>
            </a:r>
            <a:r>
              <a:rPr lang="zh-TW" altLang="en-US" b="1" dirty="0" smtClean="0">
                <a:latin typeface="+mn-ea"/>
              </a:rPr>
              <a:t>導向程式語言</a:t>
            </a:r>
            <a:endParaRPr lang="zh-TW" altLang="en-US" b="1" dirty="0">
              <a:latin typeface="+mn-ea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19335" y="1211721"/>
            <a:ext cx="116652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傳統程序導向的程式語言，將程式看成一系列函式的集合，但在軟硬體日益複雜的情況下，程式難以維護。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物件包括一群獨立又互相呼叫的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屬性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變數、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方法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函式。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在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中所有的資料、變數、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函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式都是物件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3201" y="668044"/>
            <a:ext cx="11357566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TW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---</a:t>
            </a:r>
            <a:r>
              <a:rPr lang="zh-TW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模擬</a:t>
            </a:r>
            <a:r>
              <a:rPr lang="zh-TW" altLang="en-US" sz="3200" b="1" dirty="0">
                <a:solidFill>
                  <a:srgbClr val="0070C0"/>
                </a:solidFill>
                <a:latin typeface="Arial" panose="020B0604020202020204" pitchFamily="34" charset="0"/>
              </a:rPr>
              <a:t>真實世界的運作</a:t>
            </a:r>
            <a:r>
              <a:rPr lang="zh-TW" altLang="en-US" sz="32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方式，在軟體系統內實體化，</a:t>
            </a:r>
            <a:r>
              <a:rPr lang="zh-TW" altLang="en-US" sz="3200" b="1" dirty="0">
                <a:solidFill>
                  <a:srgbClr val="0070C0"/>
                </a:solidFill>
                <a:latin typeface="Arial" panose="020B0604020202020204" pitchFamily="34" charset="0"/>
              </a:rPr>
              <a:t>解決問題。</a:t>
            </a:r>
            <a:endParaRPr lang="en-US" altLang="zh-TW" sz="3200" b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zh-TW" altLang="en-GB" sz="320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19335" y="3551077"/>
            <a:ext cx="4248473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/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真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/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實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/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世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r"/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界</a:t>
            </a:r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159896" y="3267557"/>
            <a:ext cx="6624736" cy="3539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軟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體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系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3200" b="1" dirty="0" smtClean="0">
                <a:solidFill>
                  <a:schemeClr val="tx1"/>
                </a:solidFill>
                <a:latin typeface="+mj-ea"/>
                <a:ea typeface="+mj-ea"/>
              </a:rPr>
              <a:t>統</a:t>
            </a:r>
            <a:endParaRPr lang="en-US" altLang="zh-TW" sz="3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3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sz="3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17" name="資料庫圖表 16"/>
          <p:cNvGraphicFramePr/>
          <p:nvPr>
            <p:extLst>
              <p:ext uri="{D42A27DB-BD31-4B8C-83A1-F6EECF244321}">
                <p14:modId xmlns:p14="http://schemas.microsoft.com/office/powerpoint/2010/main" val="2958522987"/>
              </p:ext>
            </p:extLst>
          </p:nvPr>
        </p:nvGraphicFramePr>
        <p:xfrm>
          <a:off x="5519935" y="3402767"/>
          <a:ext cx="5662727" cy="326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ãF1 è³½è»ãçåçæå°çµæ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t="13708" r="6627" b="13189"/>
          <a:stretch/>
        </p:blipFill>
        <p:spPr bwMode="auto">
          <a:xfrm>
            <a:off x="216617" y="3605270"/>
            <a:ext cx="3719143" cy="23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向右箭號 38"/>
          <p:cNvSpPr/>
          <p:nvPr/>
        </p:nvSpPr>
        <p:spPr>
          <a:xfrm>
            <a:off x="4466854" y="4524110"/>
            <a:ext cx="64807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86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60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zh-TW" altLang="en-US" b="1" dirty="0" smtClean="0"/>
              <a:t>類別</a:t>
            </a:r>
            <a:r>
              <a:rPr lang="en-US" altLang="zh-TW" b="1" dirty="0"/>
              <a:t>(class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和物件</a:t>
            </a:r>
            <a:r>
              <a:rPr lang="en-US" altLang="zh-TW" b="1" dirty="0" smtClean="0"/>
              <a:t>(object)</a:t>
            </a:r>
            <a:endParaRPr lang="zh-TW" altLang="en-US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44612" y="833276"/>
            <a:ext cx="802111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類別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用來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描述具有相同的屬性和方法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的物件，它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定義了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該類別中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每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個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物件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所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共有的屬性和方法。</a:t>
            </a:r>
            <a:endParaRPr lang="en-US" altLang="zh-TW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類別就像是可以快速、大量產生物件的模具。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每個物件都是某個類別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(Class)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所產生的一個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實體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(Instance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產品。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類別裡可包含屬性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(Attribute) 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及方法 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(Method)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屬性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</a:rPr>
              <a:t>：儲存物件的資訊，也就是變數</a:t>
            </a:r>
          </a:p>
          <a:p>
            <a:pPr marL="914400" lvl="1" indent="-457200">
              <a:buFont typeface="Wingdings" panose="05000000000000000000" pitchFamily="2" charset="2"/>
              <a:buChar char="p"/>
            </a:pPr>
            <a:r>
              <a:rPr lang="zh-TW" altLang="en-US" sz="2800" b="1" dirty="0" smtClean="0">
                <a:solidFill>
                  <a:schemeClr val="accent2">
                    <a:lumMod val="50000"/>
                  </a:schemeClr>
                </a:solidFill>
              </a:rPr>
              <a:t>方法</a:t>
            </a:r>
            <a:r>
              <a:rPr lang="zh-TW" altLang="en-US" sz="2800" b="1" dirty="0">
                <a:solidFill>
                  <a:schemeClr val="accent2">
                    <a:lumMod val="50000"/>
                  </a:schemeClr>
                </a:solidFill>
              </a:rPr>
              <a:t>：操作物件的資訊，也就是函式</a:t>
            </a:r>
          </a:p>
        </p:txBody>
      </p:sp>
      <p:sp>
        <p:nvSpPr>
          <p:cNvPr id="3" name="矩形 2"/>
          <p:cNvSpPr/>
          <p:nvPr/>
        </p:nvSpPr>
        <p:spPr>
          <a:xfrm>
            <a:off x="9264352" y="4538737"/>
            <a:ext cx="1626472" cy="13681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/>
              <a:t>物件</a:t>
            </a:r>
            <a:r>
              <a:rPr lang="en-US" altLang="zh-TW" sz="3600" b="1" dirty="0" smtClean="0"/>
              <a:t/>
            </a:r>
            <a:br>
              <a:rPr lang="en-US" altLang="zh-TW" sz="3600" b="1" dirty="0" smtClean="0"/>
            </a:b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產品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</p:txBody>
      </p:sp>
      <p:sp>
        <p:nvSpPr>
          <p:cNvPr id="11" name="矩形 10"/>
          <p:cNvSpPr/>
          <p:nvPr/>
        </p:nvSpPr>
        <p:spPr>
          <a:xfrm>
            <a:off x="9264352" y="1414529"/>
            <a:ext cx="1626472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/>
              <a:t>類別</a:t>
            </a:r>
            <a:endParaRPr lang="en-US" altLang="zh-TW" sz="3600" b="1" dirty="0"/>
          </a:p>
          <a:p>
            <a:pPr algn="ctr"/>
            <a:r>
              <a:rPr lang="en-US" altLang="zh-TW" sz="3600" b="1" dirty="0"/>
              <a:t>(</a:t>
            </a:r>
            <a:r>
              <a:rPr lang="zh-TW" altLang="en-US" sz="3600" b="1" dirty="0"/>
              <a:t>模具</a:t>
            </a:r>
            <a:r>
              <a:rPr lang="en-US" altLang="zh-TW" sz="3600" b="1" dirty="0"/>
              <a:t>)</a:t>
            </a:r>
            <a:endParaRPr lang="zh-TW" altLang="en-US" sz="3600" b="1" dirty="0"/>
          </a:p>
        </p:txBody>
      </p:sp>
      <p:sp>
        <p:nvSpPr>
          <p:cNvPr id="5" name="弧形箭號 (左彎) 4"/>
          <p:cNvSpPr/>
          <p:nvPr/>
        </p:nvSpPr>
        <p:spPr>
          <a:xfrm>
            <a:off x="10890824" y="2025453"/>
            <a:ext cx="841248" cy="3334483"/>
          </a:xfrm>
          <a:prstGeom prst="curved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弧形箭號 (左彎) 13"/>
          <p:cNvSpPr/>
          <p:nvPr/>
        </p:nvSpPr>
        <p:spPr>
          <a:xfrm flipH="1" flipV="1">
            <a:off x="8425776" y="1993468"/>
            <a:ext cx="841248" cy="3334483"/>
          </a:xfrm>
          <a:prstGeom prst="curved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65724" y="3027384"/>
            <a:ext cx="677108" cy="15446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TW" altLang="en-US" sz="3200" b="1" dirty="0" smtClean="0"/>
              <a:t>抽象化</a:t>
            </a:r>
            <a:endParaRPr lang="zh-TW" altLang="en-US" sz="32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256584" y="2954232"/>
            <a:ext cx="677108" cy="15446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TW" altLang="en-US" sz="3200" b="1" dirty="0" smtClean="0"/>
              <a:t>實體化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910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956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smtClean="0"/>
              <a:t>Python</a:t>
            </a:r>
            <a:r>
              <a:rPr lang="zh-TW" altLang="en-US" b="1" dirty="0" smtClean="0"/>
              <a:t>的類別實作</a:t>
            </a:r>
            <a:endParaRPr lang="en-US" altLang="zh-TW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74885" y="809950"/>
            <a:ext cx="118422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Python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中類別就是使用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定義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類別內的資料與操作的函式：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建構函式「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init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」表示宣告物件時會自動執行的函式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371600" lvl="2" indent="-457200" latinLnBrk="1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第一個參數為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self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，表示自己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371600" lvl="2" indent="-457200" latinLnBrk="1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第二個參數為輸入類別的資料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371600" lvl="2" indent="-457200" latinLnBrk="1">
              <a:buFont typeface="Wingdings" panose="05000000000000000000" pitchFamily="2" charset="2"/>
              <a:buChar char="l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傳入的資料可以指定給「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self.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變數名稱」，表示該物件有了儲存資料的變數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其他函式建立方法和建構函式相同，惟名稱不是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en-US" altLang="zh-TW" sz="3200" b="1" dirty="0" err="1" smtClean="0">
                <a:solidFill>
                  <a:schemeClr val="accent2">
                    <a:lumMod val="50000"/>
                  </a:schemeClr>
                </a:solidFill>
              </a:rPr>
              <a:t>init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_()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，且是呼叫時才執行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賦予物件屬性可以藉由類別變數、物件變數來儲存。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向下箭號圖說文字 3"/>
          <p:cNvSpPr/>
          <p:nvPr/>
        </p:nvSpPr>
        <p:spPr>
          <a:xfrm>
            <a:off x="2887211" y="6021578"/>
            <a:ext cx="5441133" cy="7967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/>
              <a:t>請看程式範例</a:t>
            </a:r>
            <a:r>
              <a:rPr lang="zh-TW" altLang="en-US" sz="2800" b="1" dirty="0" smtClean="0">
                <a:sym typeface="Wingdings" panose="05000000000000000000" pitchFamily="2" charset="2"/>
              </a:rPr>
              <a:t></a:t>
            </a:r>
            <a:r>
              <a:rPr lang="en-US" altLang="zh-TW" sz="2800" b="1" dirty="0" smtClean="0">
                <a:sym typeface="Wingdings" panose="05000000000000000000" pitchFamily="2" charset="2"/>
              </a:rPr>
              <a:t>11-1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900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標題 1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5776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>
            <a:normAutofit/>
          </a:bodyPr>
          <a:lstStyle/>
          <a:p>
            <a:pPr algn="ctr"/>
            <a:r>
              <a:rPr lang="en-US" altLang="zh-TW" b="1" dirty="0" smtClean="0"/>
              <a:t>Python</a:t>
            </a:r>
            <a:r>
              <a:rPr lang="zh-TW" altLang="en-US" b="1" dirty="0" smtClean="0"/>
              <a:t>的類別繼承</a:t>
            </a:r>
            <a:endParaRPr lang="en-US" altLang="zh-TW" b="1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128441" y="791725"/>
            <a:ext cx="11377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繼承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是物件導向程式設計的主要特性之一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當我們定義一個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的時候，可以從某個現有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的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繼承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新產生的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稱為子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（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Subclass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被繼承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的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稱為父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類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別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（</a:t>
            </a:r>
            <a:r>
              <a:rPr lang="en-US" altLang="zh-TW" sz="3200" b="1" dirty="0">
                <a:solidFill>
                  <a:schemeClr val="accent2">
                    <a:lumMod val="50000"/>
                  </a:schemeClr>
                </a:solidFill>
              </a:rPr>
              <a:t>Superclass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）</a:t>
            </a: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繼承可以把父類的所有功能都直接拿過來，這樣就</a:t>
            </a: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不必重零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做起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子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類別只需要新增自己特有的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方法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可以</a:t>
            </a:r>
            <a:r>
              <a:rPr lang="zh-TW" altLang="en-US" sz="3200" b="1" dirty="0">
                <a:solidFill>
                  <a:schemeClr val="accent2">
                    <a:lumMod val="50000"/>
                  </a:schemeClr>
                </a:solidFill>
              </a:rPr>
              <a:t>把父類不適合的方法覆蓋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重寫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 latinLnBrk="1">
              <a:buFont typeface="Wingdings" panose="05000000000000000000" pitchFamily="2" charset="2"/>
              <a:buChar char="n"/>
            </a:pP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語法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914400" lvl="1" indent="-457200" latinLnBrk="1">
              <a:buFont typeface="Wingdings" panose="05000000000000000000" pitchFamily="2" charset="2"/>
              <a:buChar char="p"/>
            </a:pP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class 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子類別名稱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繼承的父類別名稱</a:t>
            </a:r>
            <a:r>
              <a:rPr lang="en-US" altLang="zh-TW" sz="32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r>
              <a:rPr lang="zh-TW" altLang="en-US" sz="3200" b="1" dirty="0" smtClean="0">
                <a:solidFill>
                  <a:schemeClr val="accent2">
                    <a:lumMod val="50000"/>
                  </a:schemeClr>
                </a:solidFill>
              </a:rPr>
              <a:t>：</a:t>
            </a:r>
            <a:endParaRPr lang="en-US" altLang="zh-TW" sz="3200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6" name="Picture 2" descr="https://miro.medium.com/max/1122/0*9HxmVj7Nl631kjM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4" t="14697" r="11060" b="14529"/>
          <a:stretch/>
        </p:blipFill>
        <p:spPr bwMode="auto">
          <a:xfrm>
            <a:off x="7809875" y="3352299"/>
            <a:ext cx="4382125" cy="350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24327</TotalTime>
  <Words>4801</Words>
  <Application>Microsoft Office PowerPoint</Application>
  <PresentationFormat>寬螢幕</PresentationFormat>
  <Paragraphs>928</Paragraphs>
  <Slides>100</Slides>
  <Notes>16</Notes>
  <HiddenSlides>0</HiddenSlides>
  <MMClips>0</MMClips>
  <ScaleCrop>false</ScaleCrop>
  <HeadingPairs>
    <vt:vector size="8" baseType="variant">
      <vt:variant>
        <vt:lpstr>使用字型</vt:lpstr>
      </vt:variant>
      <vt:variant>
        <vt:i4>23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100</vt:i4>
      </vt:variant>
    </vt:vector>
  </HeadingPairs>
  <TitlesOfParts>
    <vt:vector size="126" baseType="lpstr">
      <vt:lpstr>Aharoni</vt:lpstr>
      <vt:lpstr>標楷體</vt:lpstr>
      <vt:lpstr>Lato</vt:lpstr>
      <vt:lpstr>Microsoft Jenghei</vt:lpstr>
      <vt:lpstr>Microsoft JhengHei</vt:lpstr>
      <vt:lpstr>Microsoft JhengHei</vt:lpstr>
      <vt:lpstr>Microsoft Yahei</vt:lpstr>
      <vt:lpstr>Montserrat SemiBold</vt:lpstr>
      <vt:lpstr>新細明體</vt:lpstr>
      <vt:lpstr>方正姚体</vt:lpstr>
      <vt:lpstr>华文新魏</vt:lpstr>
      <vt:lpstr>微软雅黑</vt:lpstr>
      <vt:lpstr>Arial</vt:lpstr>
      <vt:lpstr>Arial Black</vt:lpstr>
      <vt:lpstr>Calibri</vt:lpstr>
      <vt:lpstr>Cambria Math</vt:lpstr>
      <vt:lpstr>Impact</vt:lpstr>
      <vt:lpstr>Segoe UI Semibold</vt:lpstr>
      <vt:lpstr>Times New Roman</vt:lpstr>
      <vt:lpstr>Trebuchet MS</vt:lpstr>
      <vt:lpstr>Wingdings</vt:lpstr>
      <vt:lpstr>Wingdings 2</vt:lpstr>
      <vt:lpstr>Wingdings 3</vt:lpstr>
      <vt:lpstr>多面向</vt:lpstr>
      <vt:lpstr>文件</vt:lpstr>
      <vt:lpstr>點陣圖影像</vt:lpstr>
      <vt:lpstr>AI與Python快速教學 </vt:lpstr>
      <vt:lpstr>PowerPoint 簡報</vt:lpstr>
      <vt:lpstr>人工智慧  機器學習  和 深度學習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實作時間：計算BMI值</vt:lpstr>
      <vt:lpstr>PowerPoint 簡報</vt:lpstr>
      <vt:lpstr>選擇結構(執行分支)</vt:lpstr>
      <vt:lpstr>If條件判斷，選擇程式執行分支</vt:lpstr>
      <vt:lpstr>實作時間：計算BMI並輸出分級評等</vt:lpstr>
      <vt:lpstr>多層If條件判斷，選擇程式執行分支</vt:lpstr>
      <vt:lpstr>PowerPoint 簡報</vt:lpstr>
      <vt:lpstr>循環結構(迴圈)</vt:lpstr>
      <vt:lpstr>while 迴圈---不知循環次數的迴圈</vt:lpstr>
      <vt:lpstr>實作時間： 計算(1+2+3、、、+n) &gt;106,最小n是多少？</vt:lpstr>
      <vt:lpstr>PowerPoint 簡報</vt:lpstr>
      <vt:lpstr>PowerPoint 簡報</vt:lpstr>
      <vt:lpstr>for 迴圈---知道循環次數的迴圈</vt:lpstr>
      <vt:lpstr>多層迴圈</vt:lpstr>
      <vt:lpstr>實作時間：請印出九九乘法表</vt:lpstr>
      <vt:lpstr>PowerPoint 簡報</vt:lpstr>
      <vt:lpstr>Python的結構(容器)資料型態（Data type）</vt:lpstr>
      <vt:lpstr>列表(list) –以數字為索引的一串資料</vt:lpstr>
      <vt:lpstr>取出列表中的資料</vt:lpstr>
      <vt:lpstr>取出列表中的資料</vt:lpstr>
      <vt:lpstr>Python二(多)維列表</vt:lpstr>
      <vt:lpstr>Python內建的列表函式</vt:lpstr>
      <vt:lpstr>元組(tuple)-不能改變資料的列表</vt:lpstr>
      <vt:lpstr>PowerPoint 簡報</vt:lpstr>
      <vt:lpstr>PowerPoint 簡報</vt:lpstr>
      <vt:lpstr>⾃訂函式--定義一個由自己想要功能的函式</vt:lpstr>
      <vt:lpstr>⾃訂函數語法格式如下</vt:lpstr>
      <vt:lpstr>函式的呼叫</vt:lpstr>
      <vt:lpstr>實作時間： 設計一個函式用來計算每個月要繳的房貸金額，這個函式輸入三個參數，分別是貸款本金、利率、貸款年數。  然後在主程式中讓使用者可以輸入這三個參數資料，然後顯示出每月應繳房貸。 </vt:lpstr>
      <vt:lpstr>PowerPoint 簡報</vt:lpstr>
      <vt:lpstr>PowerPoint 簡報</vt:lpstr>
      <vt:lpstr>PowerPoint 簡報</vt:lpstr>
      <vt:lpstr>PowerPoint 簡報</vt:lpstr>
      <vt:lpstr>Python的模組和套件</vt:lpstr>
      <vt:lpstr>import模組的方式</vt:lpstr>
      <vt:lpstr>Import套件的方式</vt:lpstr>
      <vt:lpstr>PowerPoint 簡報</vt:lpstr>
      <vt:lpstr>什麼是Numpy</vt:lpstr>
      <vt:lpstr>使用Numpy模組</vt:lpstr>
      <vt:lpstr>建立陣列的幾種方式</vt:lpstr>
      <vt:lpstr>建立陣列的幾種方式</vt:lpstr>
      <vt:lpstr>建立陣列的幾種方式</vt:lpstr>
      <vt:lpstr>陣列的重要屬性</vt:lpstr>
      <vt:lpstr>修改陣列的維度- reshape</vt:lpstr>
      <vt:lpstr>陣列基本算術運算</vt:lpstr>
      <vt:lpstr>陣列使用函數</vt:lpstr>
      <vt:lpstr>陣列運算</vt:lpstr>
      <vt:lpstr>陣列運算</vt:lpstr>
      <vt:lpstr>陣列的疊加(Stacking)</vt:lpstr>
      <vt:lpstr>陣列的疊加(Stacking)</vt:lpstr>
      <vt:lpstr>從csv檔案載入陣列</vt:lpstr>
      <vt:lpstr>PowerPoint 簡報</vt:lpstr>
      <vt:lpstr>PowerPoint 簡報</vt:lpstr>
      <vt:lpstr>什麼是Matplotlib</vt:lpstr>
      <vt:lpstr>Matplotlib畫平面圖(關係、散佈、等高)</vt:lpstr>
      <vt:lpstr>使用Matplotlib流程</vt:lpstr>
      <vt:lpstr>Matplotlib繪製關係圖-plot() </vt:lpstr>
      <vt:lpstr>PowerPoint 簡報</vt:lpstr>
      <vt:lpstr>PowerPoint 簡報</vt:lpstr>
      <vt:lpstr>Matplotlib繪製散佈圖-scatter()</vt:lpstr>
      <vt:lpstr>PowerPoint 簡報</vt:lpstr>
      <vt:lpstr>Matplotlib-鋪設網格點</vt:lpstr>
      <vt:lpstr>Matplotlib-鋪設網格點</vt:lpstr>
      <vt:lpstr>Matplotlib畫等高圖流程-contour() </vt:lpstr>
      <vt:lpstr>PowerPoint 簡報</vt:lpstr>
      <vt:lpstr>Matplotlib畫3D曲面圖流程</vt:lpstr>
      <vt:lpstr>使用Matplotlib畫3D曲面-plot_surface()</vt:lpstr>
      <vt:lpstr>PowerPoint 簡報</vt:lpstr>
      <vt:lpstr>PowerPoint 簡報</vt:lpstr>
      <vt:lpstr>物件(Object)導向程式語言</vt:lpstr>
      <vt:lpstr>類別(class)和物件(object)</vt:lpstr>
      <vt:lpstr>Python的類別實作</vt:lpstr>
      <vt:lpstr>Python的類別繼承</vt:lpstr>
      <vt:lpstr>Python的類別多重繼承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ＡＩ人工智慧智慧特色課程 及 ＡＰＣＳ資訊能力檢測介紹</dc:title>
  <dc:creator>邱崑山 邱崑山</dc:creator>
  <cp:lastModifiedBy>USER</cp:lastModifiedBy>
  <cp:revision>373</cp:revision>
  <cp:lastPrinted>2019-07-12T04:56:15Z</cp:lastPrinted>
  <dcterms:created xsi:type="dcterms:W3CDTF">2019-07-05T04:38:56Z</dcterms:created>
  <dcterms:modified xsi:type="dcterms:W3CDTF">2023-01-29T15:12:17Z</dcterms:modified>
</cp:coreProperties>
</file>